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7" r:id="rId20"/>
    <p:sldId id="281" r:id="rId21"/>
    <p:sldId id="282" r:id="rId22"/>
    <p:sldId id="279" r:id="rId23"/>
    <p:sldId id="280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>
        <p:scale>
          <a:sx n="60" d="100"/>
          <a:sy n="60" d="100"/>
        </p:scale>
        <p:origin x="1800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B53A7-54FC-498C-96E2-2AD562B3AFC9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52F25-1D23-4E2C-89EB-C71C367785C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891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52F25-1D23-4E2C-89EB-C71C367785CE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024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52F25-1D23-4E2C-89EB-C71C367785CE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22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6.xml"/><Relationship Id="rId4" Type="http://schemas.openxmlformats.org/officeDocument/2006/relationships/slide" Target="slide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62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png"/><Relationship Id="rId10" Type="http://schemas.openxmlformats.org/officeDocument/2006/relationships/slide" Target="slide34.xml"/><Relationship Id="rId4" Type="http://schemas.openxmlformats.org/officeDocument/2006/relationships/image" Target="../media/image5.png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35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/>
              <a:t>Temperature control in a four-rooms building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85CC-80AC-B395-4F98-36F25A8D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Modes</a:t>
            </a:r>
            <a:r>
              <a:rPr lang="it-IT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438E5-7D19-D396-6592-92BBCB1FB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order to compute the fixed modes we have used the following function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Difm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]=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di_fixed_modes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A,B,C,N,ContStruc,rounding_n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it-IT" sz="1800" dirty="0" err="1"/>
              <a:t>Where</a:t>
            </a:r>
            <a:r>
              <a:rPr lang="it-IT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Difm</a:t>
            </a:r>
            <a:r>
              <a:rPr lang="it-IT" sz="1800" dirty="0"/>
              <a:t>: </a:t>
            </a:r>
            <a:r>
              <a:rPr lang="it-IT" sz="1800" dirty="0" err="1"/>
              <a:t>is</a:t>
            </a:r>
            <a:r>
              <a:rPr lang="it-IT" sz="1800" dirty="0"/>
              <a:t> the </a:t>
            </a:r>
            <a:r>
              <a:rPr lang="it-IT" sz="1800" dirty="0" err="1"/>
              <a:t>vector</a:t>
            </a:r>
            <a:r>
              <a:rPr lang="it-IT" sz="1800" dirty="0"/>
              <a:t> of </a:t>
            </a:r>
            <a:r>
              <a:rPr lang="it-IT" sz="1800" dirty="0" err="1"/>
              <a:t>all</a:t>
            </a:r>
            <a:r>
              <a:rPr lang="it-IT" sz="1800" dirty="0"/>
              <a:t> the </a:t>
            </a:r>
            <a:r>
              <a:rPr lang="it-IT" sz="1800" dirty="0" err="1"/>
              <a:t>fixed</a:t>
            </a:r>
            <a:r>
              <a:rPr lang="it-IT" sz="1800" dirty="0"/>
              <a:t> </a:t>
            </a:r>
            <a:r>
              <a:rPr lang="it-IT" sz="1800" dirty="0" err="1"/>
              <a:t>modes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A: </a:t>
            </a:r>
            <a:r>
              <a:rPr lang="it-IT" sz="1800" dirty="0" err="1"/>
              <a:t>is</a:t>
            </a:r>
            <a:r>
              <a:rPr lang="it-IT" sz="1800" dirty="0"/>
              <a:t> the state </a:t>
            </a:r>
            <a:r>
              <a:rPr lang="it-IT" sz="1800" dirty="0" err="1"/>
              <a:t>matrix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B: </a:t>
            </a:r>
            <a:r>
              <a:rPr lang="it-IT" sz="1800" dirty="0" err="1"/>
              <a:t>is</a:t>
            </a:r>
            <a:r>
              <a:rPr lang="it-IT" sz="1800" dirty="0"/>
              <a:t> the input </a:t>
            </a:r>
            <a:r>
              <a:rPr lang="it-IT" sz="1800" dirty="0" err="1"/>
              <a:t>matrix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C: </a:t>
            </a:r>
            <a:r>
              <a:rPr lang="it-IT" sz="1800" dirty="0" err="1"/>
              <a:t>is</a:t>
            </a:r>
            <a:r>
              <a:rPr lang="it-IT" sz="1800" dirty="0"/>
              <a:t> the output </a:t>
            </a:r>
            <a:r>
              <a:rPr lang="it-IT" sz="1800" dirty="0" err="1"/>
              <a:t>matrix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N: </a:t>
            </a:r>
            <a:r>
              <a:rPr lang="it-IT" sz="1800" dirty="0" err="1"/>
              <a:t>number</a:t>
            </a:r>
            <a:r>
              <a:rPr lang="it-IT" sz="1800" dirty="0"/>
              <a:t> of </a:t>
            </a:r>
            <a:r>
              <a:rPr lang="it-IT" sz="1800" dirty="0" err="1"/>
              <a:t>subsystems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ContStruc</a:t>
            </a:r>
            <a:r>
              <a:rPr lang="it-IT" sz="1800" dirty="0"/>
              <a:t>: </a:t>
            </a:r>
            <a:r>
              <a:rPr lang="it-IT" sz="1800" dirty="0" err="1"/>
              <a:t>is</a:t>
            </a:r>
            <a:r>
              <a:rPr lang="it-IT" sz="1800" dirty="0"/>
              <a:t> the </a:t>
            </a:r>
            <a:r>
              <a:rPr lang="it-IT" sz="1800" dirty="0" err="1"/>
              <a:t>matrix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defines</a:t>
            </a:r>
            <a:r>
              <a:rPr lang="it-IT" sz="1800" dirty="0"/>
              <a:t> </a:t>
            </a:r>
            <a:r>
              <a:rPr lang="it-IT" sz="1800" dirty="0" err="1"/>
              <a:t>which</a:t>
            </a:r>
            <a:r>
              <a:rPr lang="it-IT" sz="1800" dirty="0"/>
              <a:t> </a:t>
            </a:r>
            <a:r>
              <a:rPr lang="it-IT" sz="1800" dirty="0" err="1"/>
              <a:t>architecture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being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rounding_n</a:t>
            </a:r>
            <a:r>
              <a:rPr lang="it-IT" sz="1800" dirty="0"/>
              <a:t>: digit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represents</a:t>
            </a:r>
            <a:r>
              <a:rPr lang="it-IT" sz="1800" dirty="0"/>
              <a:t> the </a:t>
            </a:r>
            <a:r>
              <a:rPr lang="it-IT" sz="1800" dirty="0" err="1"/>
              <a:t>decimal</a:t>
            </a:r>
            <a:r>
              <a:rPr lang="it-IT" sz="1800" dirty="0"/>
              <a:t> place </a:t>
            </a:r>
            <a:r>
              <a:rPr lang="it-IT" sz="1800" dirty="0" err="1"/>
              <a:t>at</a:t>
            </a:r>
            <a:r>
              <a:rPr lang="it-IT" sz="1800" dirty="0"/>
              <a:t> </a:t>
            </a:r>
            <a:r>
              <a:rPr lang="it-IT" sz="1800" dirty="0" err="1"/>
              <a:t>which</a:t>
            </a:r>
            <a:r>
              <a:rPr lang="it-IT" sz="1800" dirty="0"/>
              <a:t> the </a:t>
            </a:r>
            <a:r>
              <a:rPr lang="it-IT" sz="1800" dirty="0" err="1"/>
              <a:t>eigenvalues</a:t>
            </a:r>
            <a:r>
              <a:rPr lang="it-IT" sz="1800" dirty="0"/>
              <a:t> are </a:t>
            </a:r>
            <a:r>
              <a:rPr lang="it-IT" sz="1800" dirty="0" err="1"/>
              <a:t>rounded</a:t>
            </a:r>
            <a:r>
              <a:rPr lang="it-IT" sz="1800" dirty="0"/>
              <a:t>.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  <a:p>
            <a:pPr algn="ctr"/>
            <a:r>
              <a:rPr lang="it-IT" sz="1800" b="1" dirty="0">
                <a:solidFill>
                  <a:srgbClr val="FF0000"/>
                </a:solidFill>
              </a:rPr>
              <a:t>AFTER THE ANALYSIS WE NOTICED THAT THERE WERE </a:t>
            </a:r>
            <a:r>
              <a:rPr lang="it-IT" sz="1800" b="1" u="sng" dirty="0">
                <a:solidFill>
                  <a:srgbClr val="FF0000"/>
                </a:solidFill>
              </a:rPr>
              <a:t>NO FIXED MODES </a:t>
            </a:r>
            <a:r>
              <a:rPr lang="it-IT" sz="1800" b="1" dirty="0">
                <a:solidFill>
                  <a:srgbClr val="FF0000"/>
                </a:solidFill>
              </a:rPr>
              <a:t>FOR ALL OUR ARCHITECTURES!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B0976-BE0C-FF1E-0E25-E7C974B02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14" b="90415"/>
          <a:stretch/>
        </p:blipFill>
        <p:spPr>
          <a:xfrm>
            <a:off x="1" y="6393551"/>
            <a:ext cx="4572000" cy="4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8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C1D6-8B3A-5EE5-ADBD-A0BFF33C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Application of </a:t>
            </a:r>
            <a:r>
              <a:rPr lang="it-IT" dirty="0" err="1"/>
              <a:t>LMIs</a:t>
            </a:r>
            <a:r>
              <a:rPr lang="it-IT" dirty="0"/>
              <a:t> in </a:t>
            </a:r>
            <a:r>
              <a:rPr lang="it-IT" dirty="0" err="1"/>
              <a:t>Continuous</a:t>
            </a:r>
            <a:r>
              <a:rPr lang="it-IT" dirty="0"/>
              <a:t> Time (Standard Cases)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07640-C757-66D8-C332-ADC053FC2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066" y="1469297"/>
                <a:ext cx="8925951" cy="4525963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1)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Stability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LMI: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r>
                  <a:rPr lang="it-IT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2) Performance LMI: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3) Sector LMI with Real Part </a:t>
                </a:r>
                <a:r>
                  <a:rPr lang="it-IT" dirty="0" err="1"/>
                  <a:t>Limitation</a:t>
                </a:r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𝐴𝑌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𝐵𝐿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func>
                                  <m:func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𝐴𝑌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𝐵𝐿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𝐴𝑌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𝐵𝐿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𝐴𝑌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𝐵𝐿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marL="457200" indent="-457200">
                  <a:buFont typeface="+mj-lt"/>
                  <a:buAutoNum type="arabicParenR"/>
                </a:pPr>
                <a:endParaRPr lang="it-IT" b="0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07640-C757-66D8-C332-ADC053FC2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066" y="1469297"/>
                <a:ext cx="8925951" cy="4525963"/>
              </a:xfrm>
              <a:blipFill>
                <a:blip r:embed="rId2"/>
                <a:stretch>
                  <a:fillRect l="-888" t="-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5DDA4F-A885-B2D8-D63F-BE43D261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696" y="2941283"/>
            <a:ext cx="1288966" cy="975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4DCA1-EE01-5870-1506-96AC2B156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21"/>
          <a:stretch/>
        </p:blipFill>
        <p:spPr>
          <a:xfrm>
            <a:off x="7654834" y="4939730"/>
            <a:ext cx="887828" cy="884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E53867-5BC0-6BAC-8082-C800D0F60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64"/>
          <a:stretch/>
        </p:blipFill>
        <p:spPr>
          <a:xfrm>
            <a:off x="6934842" y="4933228"/>
            <a:ext cx="719992" cy="897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B298F-C770-1911-6EC5-E7C6692408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414" b="90415"/>
          <a:stretch/>
        </p:blipFill>
        <p:spPr>
          <a:xfrm>
            <a:off x="1" y="6393551"/>
            <a:ext cx="4572000" cy="4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33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C1D6-8B3A-5EE5-ADBD-A0BFF33C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Application of </a:t>
            </a:r>
            <a:r>
              <a:rPr lang="it-IT" dirty="0" err="1"/>
              <a:t>LMIs</a:t>
            </a:r>
            <a:r>
              <a:rPr lang="it-IT" dirty="0"/>
              <a:t> in Discrete Time (Standard Cases)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07640-C757-66D8-C332-ADC053FC2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066" y="1414594"/>
                <a:ext cx="8925951" cy="4525963"/>
              </a:xfrm>
            </p:spPr>
            <p:txBody>
              <a:bodyPr>
                <a:normAutofit/>
              </a:bodyPr>
              <a:lstStyle/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AutoNum type="arabicParenR"/>
                </a:pP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Stability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LMI:</a:t>
                </a:r>
              </a:p>
              <a:p>
                <a:pPr marL="457200" indent="-457200">
                  <a:buAutoNum type="arabicParenR"/>
                </a:pPr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𝐺𝐿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𝐺𝐿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2) Performance LMI:</a:t>
                </a:r>
              </a:p>
              <a:p>
                <a:endParaRPr lang="it-IT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𝐺𝐿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𝐺𝐿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marL="457200" indent="-457200">
                  <a:buFont typeface="+mj-lt"/>
                  <a:buAutoNum type="arabicParenR"/>
                </a:pPr>
                <a:endParaRPr lang="it-IT" b="0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07640-C757-66D8-C332-ADC053FC2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066" y="1414594"/>
                <a:ext cx="8925951" cy="4525963"/>
              </a:xfrm>
              <a:blipFill>
                <a:blip r:embed="rId2"/>
                <a:stretch>
                  <a:fillRect l="-8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BCB298F-C770-1911-6EC5-E7C669240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14" b="90415"/>
          <a:stretch/>
        </p:blipFill>
        <p:spPr>
          <a:xfrm>
            <a:off x="1" y="6393551"/>
            <a:ext cx="4572000" cy="400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3C36D-C33E-CD8C-9B37-6710E81FA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633" y="4795676"/>
            <a:ext cx="1443971" cy="114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59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75C1D6-8B3A-5EE5-ADBD-A0BFF33C38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8521" y="139166"/>
                <a:ext cx="8753496" cy="840400"/>
              </a:xfrm>
            </p:spPr>
            <p:txBody>
              <a:bodyPr/>
              <a:lstStyle/>
              <a:p>
                <a:r>
                  <a:rPr lang="it-IT" dirty="0"/>
                  <a:t>Application of </a:t>
                </a:r>
                <a:r>
                  <a:rPr lang="it-IT" dirty="0" err="1"/>
                  <a:t>LMIs</a:t>
                </a:r>
                <a:r>
                  <a:rPr lang="it-IT" dirty="0"/>
                  <a:t> in </a:t>
                </a:r>
                <a:r>
                  <a:rPr lang="it-IT" dirty="0" err="1"/>
                  <a:t>Continuous</a:t>
                </a:r>
                <a:r>
                  <a:rPr lang="it-IT" dirty="0"/>
                  <a:t>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minimization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𝒛𝒘</m:t>
                        </m:r>
                      </m:sub>
                    </m:sSub>
                  </m:oMath>
                </a14:m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75C1D6-8B3A-5EE5-ADBD-A0BFF33C3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8521" y="139166"/>
                <a:ext cx="8753496" cy="840400"/>
              </a:xfrm>
              <a:blipFill>
                <a:blip r:embed="rId2"/>
                <a:stretch>
                  <a:fillRect l="-905" t="-4348" r="-7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07640-C757-66D8-C332-ADC053FC2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066" y="1414594"/>
                <a:ext cx="8925951" cy="4525963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Considering the system: </a:t>
                </a: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introduced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disturbance</a:t>
                </a: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performance output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state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disturbance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output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disturbance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problem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solve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same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minimizing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𝑧𝑤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𝑚𝑖𝑛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𝐶𝑌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𝐷𝐿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𝐶𝑌</m:t>
                                    </m:r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𝐷𝐿</m:t>
                                    </m:r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𝐴𝑌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𝐵𝐿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bSup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&lt;0</m:t>
                      </m:r>
                    </m:oMath>
                  </m:oMathPara>
                </a14:m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marL="457200" indent="-457200">
                  <a:buFont typeface="+mj-lt"/>
                  <a:buAutoNum type="arabicParenR"/>
                </a:pPr>
                <a:endParaRPr lang="it-IT" b="0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07640-C757-66D8-C332-ADC053FC2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066" y="1414594"/>
                <a:ext cx="8925951" cy="4525963"/>
              </a:xfrm>
              <a:blipFill>
                <a:blip r:embed="rId3"/>
                <a:stretch>
                  <a:fillRect l="-546" t="-6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BCB298F-C770-1911-6EC5-E7C669240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414" b="90415"/>
          <a:stretch/>
        </p:blipFill>
        <p:spPr>
          <a:xfrm>
            <a:off x="1" y="6393551"/>
            <a:ext cx="4572000" cy="400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801D0-7984-159B-C955-20E2B2D76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44" y="1397474"/>
            <a:ext cx="3876467" cy="666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7F28FB-91B4-D466-A764-2DDD2ADFDEB1}"/>
                  </a:ext>
                </a:extLst>
              </p:cNvPr>
              <p:cNvSpPr txBox="1"/>
              <p:nvPr/>
            </p:nvSpPr>
            <p:spPr>
              <a:xfrm>
                <a:off x="7000099" y="2063631"/>
                <a:ext cx="2041918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w</m:t>
                    </m:r>
                    <m:d>
                      <m:d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</m:e>
                    </m:d>
                    <m:r>
                      <a:rPr lang="it-IT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WN</m:t>
                    </m:r>
                    <m:d>
                      <m:d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</m:t>
                        </m:r>
                        <m:sSup>
                          <m:sSup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it-IT" sz="1400" b="0" dirty="0"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it-IT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7F28FB-91B4-D466-A764-2DDD2ADFD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099" y="2063631"/>
                <a:ext cx="2041918" cy="738664"/>
              </a:xfrm>
              <a:prstGeom prst="rect">
                <a:avLst/>
              </a:prstGeom>
              <a:blipFill>
                <a:blip r:embed="rId6"/>
                <a:stretch>
                  <a:fillRect l="-593" t="-813" b="-4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507BDF-7F9C-A346-ECC1-8F3FE739A450}"/>
                  </a:ext>
                </a:extLst>
              </p:cNvPr>
              <p:cNvSpPr txBox="1"/>
              <p:nvPr/>
            </p:nvSpPr>
            <p:spPr>
              <a:xfrm>
                <a:off x="5275977" y="2647311"/>
                <a:ext cx="3566271" cy="11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We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consider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it-IT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ad>
                              <m:radPr>
                                <m:degHide m:val="on"/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rad>
                          </m:e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rad>
                          </m:e>
                        </m:eqAr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it-IT" sz="1600" dirty="0"/>
                  <a:t>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507BDF-7F9C-A346-ECC1-8F3FE739A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977" y="2647311"/>
                <a:ext cx="3566271" cy="1132746"/>
              </a:xfrm>
              <a:prstGeom prst="rect">
                <a:avLst/>
              </a:prstGeom>
              <a:blipFill>
                <a:blip r:embed="rId7"/>
                <a:stretch>
                  <a:fillRect l="-853" t="-1613" b="-64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4C231B8-BD34-C115-3DC4-C8FF56EA26A7}"/>
              </a:ext>
            </a:extLst>
          </p:cNvPr>
          <p:cNvSpPr txBox="1"/>
          <p:nvPr/>
        </p:nvSpPr>
        <p:spPr>
          <a:xfrm>
            <a:off x="2734903" y="4137152"/>
            <a:ext cx="3716697" cy="1618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CCB100-5E08-C7EF-4131-0484F048621E}"/>
              </a:ext>
            </a:extLst>
          </p:cNvPr>
          <p:cNvSpPr/>
          <p:nvPr/>
        </p:nvSpPr>
        <p:spPr>
          <a:xfrm>
            <a:off x="5320427" y="5278306"/>
            <a:ext cx="342900" cy="285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08724-BC9A-67D0-77FA-89DAD679C0E4}"/>
              </a:ext>
            </a:extLst>
          </p:cNvPr>
          <p:cNvCxnSpPr>
            <a:cxnSpLocks/>
            <a:stCxn id="5" idx="5"/>
            <a:endCxn id="12" idx="1"/>
          </p:cNvCxnSpPr>
          <p:nvPr/>
        </p:nvCxnSpPr>
        <p:spPr>
          <a:xfrm>
            <a:off x="5613110" y="5522209"/>
            <a:ext cx="1443017" cy="118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AAFAA1-2A61-7CF2-56C5-F8BB68DD3AB8}"/>
                  </a:ext>
                </a:extLst>
              </p:cNvPr>
              <p:cNvSpPr txBox="1"/>
              <p:nvPr/>
            </p:nvSpPr>
            <p:spPr>
              <a:xfrm>
                <a:off x="7056127" y="5317649"/>
                <a:ext cx="204191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We </a:t>
                </a:r>
                <a:r>
                  <a:rPr lang="it-IT" sz="1200" dirty="0" err="1"/>
                  <a:t>considered</a:t>
                </a:r>
                <a:r>
                  <a:rPr lang="it-IT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it-IT" sz="1200" dirty="0"/>
                  <a:t> </a:t>
                </a:r>
                <a:r>
                  <a:rPr lang="it-IT" sz="1200" dirty="0" err="1"/>
                  <a:t>as</a:t>
                </a:r>
                <a:r>
                  <a:rPr lang="it-IT" sz="1200" dirty="0"/>
                  <a:t> an </a:t>
                </a:r>
                <a:r>
                  <a:rPr lang="it-IT" sz="1200" dirty="0" err="1"/>
                  <a:t>identity</a:t>
                </a:r>
                <a:r>
                  <a:rPr lang="it-IT" sz="1200" dirty="0"/>
                  <a:t> </a:t>
                </a:r>
                <a:r>
                  <a:rPr lang="it-IT" sz="1200" dirty="0" err="1"/>
                  <a:t>matrix</a:t>
                </a:r>
                <a:r>
                  <a:rPr lang="it-IT" sz="1200" dirty="0"/>
                  <a:t> (with 4 </a:t>
                </a:r>
                <a:r>
                  <a:rPr lang="it-IT" sz="1200" dirty="0" err="1"/>
                  <a:t>rows</a:t>
                </a:r>
                <a:r>
                  <a:rPr lang="it-IT" sz="1200" dirty="0"/>
                  <a:t> and </a:t>
                </a:r>
                <a:r>
                  <a:rPr lang="it-IT" sz="1200" dirty="0" err="1"/>
                  <a:t>columns</a:t>
                </a:r>
                <a:r>
                  <a:rPr lang="it-IT" sz="120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AAFAA1-2A61-7CF2-56C5-F8BB68DD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127" y="5317649"/>
                <a:ext cx="2041918" cy="646331"/>
              </a:xfrm>
              <a:prstGeom prst="rect">
                <a:avLst/>
              </a:prstGeom>
              <a:blipFill>
                <a:blip r:embed="rId8"/>
                <a:stretch>
                  <a:fillRect l="-299"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3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75C1D6-8B3A-5EE5-ADBD-A0BFF33C38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8521" y="139166"/>
                <a:ext cx="8753496" cy="840400"/>
              </a:xfrm>
            </p:spPr>
            <p:txBody>
              <a:bodyPr/>
              <a:lstStyle/>
              <a:p>
                <a:r>
                  <a:rPr lang="it-IT" dirty="0"/>
                  <a:t>Application of </a:t>
                </a:r>
                <a:r>
                  <a:rPr lang="it-IT" dirty="0" err="1"/>
                  <a:t>LMIs</a:t>
                </a:r>
                <a:r>
                  <a:rPr lang="it-IT" dirty="0"/>
                  <a:t> in Discrete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minimization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𝒛𝒘</m:t>
                        </m:r>
                      </m:sub>
                    </m:sSub>
                  </m:oMath>
                </a14:m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75C1D6-8B3A-5EE5-ADBD-A0BFF33C3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8521" y="139166"/>
                <a:ext cx="8753496" cy="840400"/>
              </a:xfrm>
              <a:blipFill>
                <a:blip r:embed="rId2"/>
                <a:stretch>
                  <a:fillRect l="-905" t="-4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07640-C757-66D8-C332-ADC053FC2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066" y="1414594"/>
                <a:ext cx="8925951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Considering the system: </a:t>
                </a: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introduced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disturbance</a:t>
                </a: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performance output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state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disturbance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output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disturbance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endParaRPr lang="it-IT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problem to solve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same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minimizing</a:t>
                </a:r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𝑧𝑤</m:t>
                        </m:r>
                      </m:sub>
                    </m:sSub>
                  </m:oMath>
                </a14:m>
                <a:r>
                  <a:rPr lang="it-IT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𝑚𝑖𝑛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𝐻𝑃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𝐻𝑃</m:t>
                                    </m:r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sz="18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it-IT" sz="18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𝐹𝑃</m:t>
                                </m:r>
                                <m:sSup>
                                  <m:sSup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𝐹</m:t>
                                </m:r>
                                <m:sSup>
                                  <m:sSup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𝐺𝐿</m:t>
                                </m:r>
                                <m:sSup>
                                  <m:sSup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it-IT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8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𝐺𝐿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marL="457200" indent="-457200">
                  <a:buFont typeface="+mj-lt"/>
                  <a:buAutoNum type="arabicParenR"/>
                </a:pPr>
                <a:endParaRPr lang="it-IT" b="0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07640-C757-66D8-C332-ADC053FC2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066" y="1414594"/>
                <a:ext cx="8925951" cy="4525963"/>
              </a:xfrm>
              <a:blipFill>
                <a:blip r:embed="rId3"/>
                <a:stretch>
                  <a:fillRect l="-546" t="-1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BCB298F-C770-1911-6EC5-E7C669240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414" b="90415"/>
          <a:stretch/>
        </p:blipFill>
        <p:spPr>
          <a:xfrm>
            <a:off x="1" y="6393551"/>
            <a:ext cx="4572000" cy="400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7F28FB-91B4-D466-A764-2DDD2ADFDEB1}"/>
                  </a:ext>
                </a:extLst>
              </p:cNvPr>
              <p:cNvSpPr txBox="1"/>
              <p:nvPr/>
            </p:nvSpPr>
            <p:spPr>
              <a:xfrm>
                <a:off x="6936780" y="1760453"/>
                <a:ext cx="2041918" cy="7602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it-IT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WN</m:t>
                    </m:r>
                    <m:d>
                      <m:d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</m:t>
                        </m:r>
                        <m:sSup>
                          <m:sSup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it-IT" sz="1400" b="0" dirty="0"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it-IT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7F28FB-91B4-D466-A764-2DDD2ADFD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80" y="1760453"/>
                <a:ext cx="2041918" cy="760208"/>
              </a:xfrm>
              <a:prstGeom prst="rect">
                <a:avLst/>
              </a:prstGeom>
              <a:blipFill>
                <a:blip r:embed="rId5"/>
                <a:stretch>
                  <a:fillRect l="-593" t="-794" b="-15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507BDF-7F9C-A346-ECC1-8F3FE739A450}"/>
                  </a:ext>
                </a:extLst>
              </p:cNvPr>
              <p:cNvSpPr txBox="1"/>
              <p:nvPr/>
            </p:nvSpPr>
            <p:spPr>
              <a:xfrm>
                <a:off x="5153644" y="2381482"/>
                <a:ext cx="3566271" cy="11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We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consider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it-IT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ad>
                              <m:radPr>
                                <m:degHide m:val="on"/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rad>
                          </m:e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rad>
                          </m:e>
                        </m:eqArr>
                      </m:e>
                    </m:d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it-IT" sz="1600" dirty="0"/>
                  <a:t>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507BDF-7F9C-A346-ECC1-8F3FE739A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44" y="2381482"/>
                <a:ext cx="3566271" cy="1132746"/>
              </a:xfrm>
              <a:prstGeom prst="rect">
                <a:avLst/>
              </a:prstGeom>
              <a:blipFill>
                <a:blip r:embed="rId6"/>
                <a:stretch>
                  <a:fillRect l="-855" t="-1622" b="-70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4C231B8-BD34-C115-3DC4-C8FF56EA26A7}"/>
              </a:ext>
            </a:extLst>
          </p:cNvPr>
          <p:cNvSpPr txBox="1"/>
          <p:nvPr/>
        </p:nvSpPr>
        <p:spPr>
          <a:xfrm>
            <a:off x="2120940" y="3910145"/>
            <a:ext cx="4815840" cy="1901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CCB100-5E08-C7EF-4131-0484F048621E}"/>
              </a:ext>
            </a:extLst>
          </p:cNvPr>
          <p:cNvSpPr/>
          <p:nvPr/>
        </p:nvSpPr>
        <p:spPr>
          <a:xfrm>
            <a:off x="5275977" y="5157656"/>
            <a:ext cx="342900" cy="285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08724-BC9A-67D0-77FA-89DAD679C0E4}"/>
              </a:ext>
            </a:extLst>
          </p:cNvPr>
          <p:cNvCxnSpPr>
            <a:cxnSpLocks/>
            <a:stCxn id="5" idx="7"/>
            <a:endCxn id="12" idx="1"/>
          </p:cNvCxnSpPr>
          <p:nvPr/>
        </p:nvCxnSpPr>
        <p:spPr>
          <a:xfrm flipV="1">
            <a:off x="5568660" y="4660505"/>
            <a:ext cx="1596539" cy="538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AAFAA1-2A61-7CF2-56C5-F8BB68DD3AB8}"/>
                  </a:ext>
                </a:extLst>
              </p:cNvPr>
              <p:cNvSpPr txBox="1"/>
              <p:nvPr/>
            </p:nvSpPr>
            <p:spPr>
              <a:xfrm>
                <a:off x="7165199" y="4337339"/>
                <a:ext cx="204191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We </a:t>
                </a:r>
                <a:r>
                  <a:rPr lang="it-IT" sz="1200" dirty="0" err="1"/>
                  <a:t>considered</a:t>
                </a:r>
                <a:r>
                  <a:rPr lang="it-IT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it-IT" sz="1200" dirty="0"/>
                  <a:t> </a:t>
                </a:r>
                <a:r>
                  <a:rPr lang="it-IT" sz="1200" dirty="0" err="1"/>
                  <a:t>as</a:t>
                </a:r>
                <a:r>
                  <a:rPr lang="it-IT" sz="1200" dirty="0"/>
                  <a:t> an </a:t>
                </a:r>
                <a:r>
                  <a:rPr lang="it-IT" sz="1200" dirty="0" err="1"/>
                  <a:t>identity</a:t>
                </a:r>
                <a:r>
                  <a:rPr lang="it-IT" sz="1200" dirty="0"/>
                  <a:t> </a:t>
                </a:r>
                <a:r>
                  <a:rPr lang="it-IT" sz="1200" dirty="0" err="1"/>
                  <a:t>matrix</a:t>
                </a:r>
                <a:r>
                  <a:rPr lang="it-IT" sz="1200" dirty="0"/>
                  <a:t> (with 4 </a:t>
                </a:r>
                <a:r>
                  <a:rPr lang="it-IT" sz="1200" dirty="0" err="1"/>
                  <a:t>rows</a:t>
                </a:r>
                <a:r>
                  <a:rPr lang="it-IT" sz="1200" dirty="0"/>
                  <a:t> and </a:t>
                </a:r>
                <a:r>
                  <a:rPr lang="it-IT" sz="1200" dirty="0" err="1"/>
                  <a:t>columns</a:t>
                </a:r>
                <a:r>
                  <a:rPr lang="it-IT" sz="120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AAFAA1-2A61-7CF2-56C5-F8BB68DD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199" y="4337339"/>
                <a:ext cx="2041918" cy="646331"/>
              </a:xfrm>
              <a:prstGeom prst="rect">
                <a:avLst/>
              </a:prstGeom>
              <a:blipFill>
                <a:blip r:embed="rId7"/>
                <a:stretch>
                  <a:fillRect t="-943"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31FABB-3BEC-AC5C-9189-42A1AF3FA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8910" y="1414594"/>
            <a:ext cx="3332651" cy="7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41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56C42D-FD4A-6589-DE7C-1486110B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849" y="1423577"/>
            <a:ext cx="8686302" cy="4525963"/>
          </a:xfrm>
        </p:spPr>
        <p:txBody>
          <a:bodyPr>
            <a:normAutofit fontScale="77500" lnSpcReduction="20000"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the following </a:t>
            </a:r>
            <a:r>
              <a:rPr lang="it-IT" dirty="0" err="1"/>
              <a:t>variables</a:t>
            </a:r>
            <a:r>
              <a:rPr lang="it-IT" dirty="0"/>
              <a:t>:</a:t>
            </a:r>
          </a:p>
          <a:p>
            <a:endParaRPr lang="it-IT" dirty="0"/>
          </a:p>
          <a:p>
            <a:pPr algn="ctr"/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%% Variables definitions</a:t>
            </a:r>
            <a:endParaRPr lang="en-US" sz="2300" b="0" i="0" dirty="0">
              <a:effectLst/>
              <a:latin typeface="Menlo"/>
            </a:endParaRPr>
          </a:p>
          <a:p>
            <a:pPr algn="ctr"/>
            <a:r>
              <a:rPr lang="en-US" sz="2300" b="0" i="0" dirty="0">
                <a:effectLst/>
                <a:latin typeface="Menlo"/>
              </a:rPr>
              <a:t>Ts = 400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% Sampling time</a:t>
            </a:r>
            <a:endParaRPr lang="en-US" sz="2300" b="0" i="0" dirty="0">
              <a:effectLst/>
              <a:latin typeface="Menlo"/>
            </a:endParaRPr>
          </a:p>
          <a:p>
            <a:pPr algn="ctr"/>
            <a:r>
              <a:rPr lang="en-US" sz="2300" b="0" i="0" dirty="0">
                <a:effectLst/>
                <a:latin typeface="Menlo"/>
              </a:rPr>
              <a:t>N = 4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% Number of subsystems</a:t>
            </a:r>
            <a:endParaRPr lang="en-US" sz="2300" b="0" i="0" dirty="0">
              <a:effectLst/>
              <a:latin typeface="Menlo"/>
            </a:endParaRPr>
          </a:p>
          <a:p>
            <a:pPr algn="ctr"/>
            <a:r>
              <a:rPr lang="en-US" sz="2300" b="0" i="0" dirty="0">
                <a:effectLst/>
                <a:latin typeface="Menlo"/>
              </a:rPr>
              <a:t>alpha = 0.004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% -alpha defines the minimum acceptable Real part threshold for eigenvalues in the performance LMI case (Continuous time)</a:t>
            </a:r>
          </a:p>
          <a:p>
            <a:pPr algn="ctr"/>
            <a:r>
              <a:rPr lang="en-US" sz="2300" dirty="0">
                <a:latin typeface="Menlo"/>
              </a:rPr>
              <a:t>rho </a:t>
            </a:r>
            <a:r>
              <a:rPr lang="en-US" sz="2300" b="0" i="0" dirty="0">
                <a:effectLst/>
                <a:latin typeface="Menlo"/>
              </a:rPr>
              <a:t>= pi/4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% Defines the maximum acceptable radius for the </a:t>
            </a:r>
            <a:r>
              <a:rPr lang="en-US" sz="2300" dirty="0">
                <a:solidFill>
                  <a:srgbClr val="008013"/>
                </a:solidFill>
                <a:latin typeface="Menlo"/>
              </a:rPr>
              <a:t>largest </a:t>
            </a:r>
            <a:r>
              <a:rPr lang="en-US" sz="2300" dirty="0" err="1">
                <a:solidFill>
                  <a:srgbClr val="008013"/>
                </a:solidFill>
                <a:latin typeface="Menlo"/>
              </a:rPr>
              <a:t>circonference</a:t>
            </a:r>
            <a:r>
              <a:rPr lang="en-US" sz="2300" dirty="0">
                <a:solidFill>
                  <a:srgbClr val="008013"/>
                </a:solidFill>
                <a:latin typeface="Menlo"/>
              </a:rPr>
              <a:t> that contains the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eigenvalues in the performance LMI case (Discrete time)</a:t>
            </a:r>
            <a:endParaRPr lang="en-US" sz="2300" b="0" i="0" dirty="0">
              <a:effectLst/>
              <a:latin typeface="Menlo"/>
            </a:endParaRPr>
          </a:p>
          <a:p>
            <a:pPr algn="ctr"/>
            <a:r>
              <a:rPr lang="en-US" sz="2300" b="0" i="0" dirty="0">
                <a:effectLst/>
                <a:latin typeface="Menlo"/>
              </a:rPr>
              <a:t>qc = 0.005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% Value that defines the Q matrix in the H2 minimization LMI (Continuous Time)</a:t>
            </a:r>
            <a:endParaRPr lang="en-US" sz="2300" b="0" i="0" dirty="0">
              <a:effectLst/>
              <a:latin typeface="Menlo"/>
            </a:endParaRPr>
          </a:p>
          <a:p>
            <a:pPr algn="ctr"/>
            <a:r>
              <a:rPr lang="en-US" sz="2300" b="0" i="0" dirty="0" err="1">
                <a:effectLst/>
                <a:latin typeface="Menlo"/>
              </a:rPr>
              <a:t>rc</a:t>
            </a:r>
            <a:r>
              <a:rPr lang="en-US" sz="2300" b="0" i="0" dirty="0">
                <a:effectLst/>
                <a:latin typeface="Menlo"/>
              </a:rPr>
              <a:t> = </a:t>
            </a:r>
            <a:r>
              <a:rPr lang="en-US" sz="2300" dirty="0">
                <a:latin typeface="Menlo"/>
              </a:rPr>
              <a:t>1000</a:t>
            </a:r>
            <a:r>
              <a:rPr lang="en-US" sz="2300" b="0" i="0" dirty="0">
                <a:effectLst/>
                <a:latin typeface="Menlo"/>
              </a:rPr>
              <a:t>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% Value that defines the R matrix in the H2 minimization LMI (Continuous Time)</a:t>
            </a:r>
            <a:endParaRPr lang="en-US" sz="2300" b="0" i="0" dirty="0">
              <a:effectLst/>
              <a:latin typeface="Menlo"/>
            </a:endParaRPr>
          </a:p>
          <a:p>
            <a:pPr algn="ctr"/>
            <a:r>
              <a:rPr lang="en-US" sz="2300" b="0" i="0" dirty="0" err="1">
                <a:effectLst/>
                <a:latin typeface="Menlo"/>
              </a:rPr>
              <a:t>qd</a:t>
            </a:r>
            <a:r>
              <a:rPr lang="en-US" sz="2300" b="0" i="0" dirty="0">
                <a:effectLst/>
                <a:latin typeface="Menlo"/>
              </a:rPr>
              <a:t> = 0.005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% Value that defines the Q matrix in the H2 minimization LMI (Discrete Time)</a:t>
            </a:r>
            <a:endParaRPr lang="en-US" sz="2300" b="0" i="0" dirty="0">
              <a:effectLst/>
              <a:latin typeface="Menlo"/>
            </a:endParaRPr>
          </a:p>
          <a:p>
            <a:pPr algn="ctr"/>
            <a:r>
              <a:rPr lang="en-US" sz="2300" b="0" i="0" dirty="0" err="1">
                <a:effectLst/>
                <a:latin typeface="Menlo"/>
              </a:rPr>
              <a:t>rd</a:t>
            </a:r>
            <a:r>
              <a:rPr lang="en-US" sz="2300" b="0" i="0" dirty="0">
                <a:effectLst/>
                <a:latin typeface="Menlo"/>
              </a:rPr>
              <a:t> = </a:t>
            </a:r>
            <a:r>
              <a:rPr lang="en-US" sz="2300" dirty="0">
                <a:latin typeface="Menlo"/>
              </a:rPr>
              <a:t>100</a:t>
            </a:r>
            <a:r>
              <a:rPr lang="en-US" sz="2300" b="0" i="0" dirty="0">
                <a:effectLst/>
                <a:latin typeface="Menlo"/>
              </a:rPr>
              <a:t>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% Value that defines the </a:t>
            </a:r>
            <a:r>
              <a:rPr lang="en-US" sz="2300" dirty="0">
                <a:solidFill>
                  <a:srgbClr val="008013"/>
                </a:solidFill>
                <a:latin typeface="Menlo"/>
              </a:rPr>
              <a:t>R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matrix in the H2 minimization LMI (Discrete Time)</a:t>
            </a:r>
          </a:p>
          <a:p>
            <a:pPr algn="ctr"/>
            <a:r>
              <a:rPr lang="it-IT" sz="2300" b="0" i="0" dirty="0" err="1">
                <a:effectLst/>
                <a:latin typeface="Menlo"/>
              </a:rPr>
              <a:t>theta_s</a:t>
            </a:r>
            <a:r>
              <a:rPr lang="it-IT" sz="2300" b="0" i="0" dirty="0">
                <a:effectLst/>
                <a:latin typeface="Menlo"/>
              </a:rPr>
              <a:t> = pi/4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% Angle defining the sector angle</a:t>
            </a:r>
            <a:endParaRPr lang="en-US" sz="2300" b="0" i="0" dirty="0">
              <a:effectLst/>
              <a:latin typeface="Menlo"/>
            </a:endParaRPr>
          </a:p>
          <a:p>
            <a:pPr algn="ctr"/>
            <a:r>
              <a:rPr lang="en-US" sz="2300" b="0" i="0" dirty="0">
                <a:effectLst/>
                <a:latin typeface="Menlo"/>
              </a:rPr>
              <a:t>x0 = [2; 1; </a:t>
            </a:r>
            <a:r>
              <a:rPr lang="en-US" sz="2300" dirty="0">
                <a:latin typeface="Menlo"/>
              </a:rPr>
              <a:t>-1</a:t>
            </a:r>
            <a:r>
              <a:rPr lang="en-US" sz="2300" b="0" i="0" dirty="0">
                <a:effectLst/>
                <a:latin typeface="Menlo"/>
              </a:rPr>
              <a:t>; 0.7;] </a:t>
            </a:r>
            <a:r>
              <a:rPr lang="en-US" sz="2300" b="0" i="0" dirty="0">
                <a:solidFill>
                  <a:srgbClr val="008013"/>
                </a:solidFill>
                <a:effectLst/>
                <a:latin typeface="Menlo"/>
              </a:rPr>
              <a:t>% Initial states</a:t>
            </a:r>
            <a:endParaRPr lang="en-US" sz="23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27886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Continuous time Control effort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856C42D-FD4A-6589-DE7C-1486110BF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345" y="1320800"/>
                <a:ext cx="9047032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We initially computed the trajectories with the LMI for Stability, with K defined with these lines of code: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𝐶𝑜𝑛𝑡𝑖𝑛𝑢𝑜𝑢𝑠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𝑟h𝑜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𝑓𝑒𝑎𝑠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𝐿𝑀𝐼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𝐶𝑇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𝐷𝑒𝐷𝑖𝑐𝑜𝑛𝑡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𝐶𝑜𝑛𝑡𝑆𝑡𝑟𝑢𝑐</m:t>
                    </m:r>
                    <m:r>
                      <m:rPr>
                        <m:sty m:val="p"/>
                      </m:rPr>
                      <a:rPr lang="it-IT" sz="1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Menlo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𝐷𝑖𝑠𝑐𝑟𝑒𝑡𝑒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𝑟h𝑜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𝑓𝑒𝑎𝑠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𝐿𝑀𝐼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𝐷𝑇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𝐷𝑒𝐷𝑖𝑐𝑜𝑛𝑡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𝐶𝑜𝑛𝑡𝑆𝑡𝑟𝑢𝑐𝑡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Having these results (only for Centralized just for simplicity):</a:t>
                </a:r>
              </a:p>
              <a:p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800" dirty="0">
                  <a:latin typeface="Menlo"/>
                </a:endParaRPr>
              </a:p>
              <a:p>
                <a:pPr algn="ctr"/>
                <a:br>
                  <a:rPr lang="en-US" sz="1800" b="0" i="0" dirty="0">
                    <a:effectLst/>
                    <a:latin typeface="Menlo"/>
                  </a:rPr>
                </a:br>
                <a:endParaRPr lang="en-US" sz="1800" b="0" i="0" dirty="0">
                  <a:effectLst/>
                  <a:latin typeface="Menlo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856C42D-FD4A-6589-DE7C-1486110BF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345" y="1320800"/>
                <a:ext cx="9047032" cy="4525963"/>
              </a:xfrm>
              <a:blipFill>
                <a:blip r:embed="rId3"/>
                <a:stretch>
                  <a:fillRect l="-606" t="-809" r="-10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31C39B4-377A-34D9-54ED-E8001CC95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070" y="2963319"/>
            <a:ext cx="5155081" cy="1444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518EB2-997E-9F12-E265-EDC121A7B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446" y="4624516"/>
            <a:ext cx="5164706" cy="135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33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Continuous time Control effort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C54504E8-4CF5-B535-D605-5B832F2626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521" y="1340585"/>
                <a:ext cx="8656441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PERFORMANCES ARE </a:t>
                </a:r>
                <a:r>
                  <a:rPr lang="en-US" sz="1800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 HIGH </a:t>
                </a:r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THE CONSIDERED TEMPERATURE ACTUATORS IN A </a:t>
                </a:r>
                <a:r>
                  <a:rPr lang="en-US" sz="1800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REAL APPLICATION CASE</a:t>
                </a:r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(Considering only the continuous time case)!</a:t>
                </a:r>
              </a:p>
              <a:p>
                <a:pPr algn="ctr"/>
                <a:endParaRPr lang="en-US" sz="1400" b="0" i="0" dirty="0">
                  <a:effectLst/>
                  <a:latin typeface="Menlo"/>
                </a:endParaRPr>
              </a:p>
              <a:p>
                <a:r>
                  <a:rPr lang="it-IT" sz="1800" dirty="0"/>
                  <a:t>For </a:t>
                </a:r>
                <a:r>
                  <a:rPr lang="it-IT" sz="1800" dirty="0" err="1"/>
                  <a:t>this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reason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reduced</a:t>
                </a:r>
                <a:r>
                  <a:rPr lang="it-IT" sz="1800" dirty="0"/>
                  <a:t> the control </a:t>
                </a:r>
                <a:r>
                  <a:rPr lang="it-IT" sz="1800" dirty="0" err="1"/>
                  <a:t>effort</a:t>
                </a:r>
                <a:r>
                  <a:rPr lang="it-IT" sz="1800" dirty="0"/>
                  <a:t> by </a:t>
                </a:r>
                <a:r>
                  <a:rPr lang="it-IT" sz="1800" dirty="0" err="1"/>
                  <a:t>changing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optimization</a:t>
                </a:r>
                <a:r>
                  <a:rPr lang="it-IT" sz="1800" dirty="0"/>
                  <a:t> problem:</a:t>
                </a:r>
              </a:p>
              <a:p>
                <a:endParaRPr lang="it-IT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𝑚𝑖𝑛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0.01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10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800" dirty="0"/>
                  <a:t> </a:t>
                </a:r>
              </a:p>
              <a:p>
                <a:endParaRPr lang="it-IT" sz="1800" dirty="0"/>
              </a:p>
              <a:p>
                <a:endPara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C54504E8-4CF5-B535-D605-5B832F2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1" y="1340585"/>
                <a:ext cx="8656441" cy="4525963"/>
              </a:xfrm>
              <a:prstGeom prst="rect">
                <a:avLst/>
              </a:prstGeom>
              <a:blipFill>
                <a:blip r:embed="rId3"/>
                <a:stretch>
                  <a:fillRect l="-563" t="-809" r="-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95297AD-77EB-17F1-A929-3B5B0EBB5ECA}"/>
              </a:ext>
            </a:extLst>
          </p:cNvPr>
          <p:cNvSpPr txBox="1"/>
          <p:nvPr/>
        </p:nvSpPr>
        <p:spPr>
          <a:xfrm>
            <a:off x="3467564" y="3059738"/>
            <a:ext cx="2222955" cy="2107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94948-E541-F1F6-DC0D-3FDD61E01B13}"/>
              </a:ext>
            </a:extLst>
          </p:cNvPr>
          <p:cNvSpPr txBox="1"/>
          <p:nvPr/>
        </p:nvSpPr>
        <p:spPr>
          <a:xfrm>
            <a:off x="577515" y="3891855"/>
            <a:ext cx="2464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the </a:t>
            </a:r>
            <a:r>
              <a:rPr lang="it-IT" dirty="0" err="1"/>
              <a:t>constraints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chosen</a:t>
            </a:r>
            <a:r>
              <a:rPr lang="it-IT" dirty="0"/>
              <a:t> LMI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F70B83-E71E-3172-2795-136FE6E3D06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041582" y="4190238"/>
            <a:ext cx="423994" cy="163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68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umber of time trajectories&#10;&#10;Description automatically generated">
            <a:extLst>
              <a:ext uri="{FF2B5EF4-FFF2-40B4-BE49-F238E27FC236}">
                <a16:creationId xmlns:a16="http://schemas.microsoft.com/office/drawing/2014/main" id="{E06A8E89-1FB0-48E3-725A-D717C899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22" y="1287584"/>
            <a:ext cx="6456621" cy="48424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Centralized control Trajectories (Continuous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AFFF1-3C8C-567A-9CC9-AB0FC1026284}"/>
              </a:ext>
            </a:extLst>
          </p:cNvPr>
          <p:cNvSpPr txBox="1"/>
          <p:nvPr/>
        </p:nvSpPr>
        <p:spPr>
          <a:xfrm>
            <a:off x="288521" y="1997435"/>
            <a:ext cx="271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</a:t>
            </a:r>
            <a:r>
              <a:rPr lang="it-IT" sz="1200" b="0" i="0" dirty="0" err="1">
                <a:effectLst/>
                <a:latin typeface="Menlo"/>
              </a:rPr>
              <a:t>K_cc,rho_cc,feas_cc</a:t>
            </a:r>
            <a:r>
              <a:rPr lang="it-IT" sz="1200" b="0" i="0" dirty="0">
                <a:effectLst/>
                <a:latin typeface="Menlo"/>
              </a:rPr>
              <a:t>] = </a:t>
            </a:r>
            <a:r>
              <a:rPr lang="it-IT" sz="1200" b="0" i="0" dirty="0" err="1">
                <a:effectLst/>
                <a:latin typeface="Menlo"/>
              </a:rPr>
              <a:t>LMI_CT_DeDicont</a:t>
            </a:r>
            <a:r>
              <a:rPr lang="it-IT" sz="1200" b="0" i="0" dirty="0">
                <a:effectLst/>
                <a:latin typeface="Menlo"/>
              </a:rPr>
              <a:t>(</a:t>
            </a:r>
            <a:r>
              <a:rPr lang="it-IT" sz="1200" b="0" i="0" dirty="0" err="1">
                <a:effectLst/>
                <a:latin typeface="Menlo"/>
              </a:rPr>
              <a:t>A,B_comp,C_comp,N,ContStruc_c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E5C41-62DF-1421-8B0D-84CE1FC5956F}"/>
              </a:ext>
            </a:extLst>
          </p:cNvPr>
          <p:cNvSpPr txBox="1"/>
          <p:nvPr/>
        </p:nvSpPr>
        <p:spPr>
          <a:xfrm>
            <a:off x="288521" y="2907267"/>
            <a:ext cx="262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</a:t>
            </a:r>
            <a:r>
              <a:rPr lang="it-IT" sz="1200" b="0" i="0" dirty="0" err="1">
                <a:effectLst/>
                <a:latin typeface="Menlo"/>
              </a:rPr>
              <a:t>K_cc_a</a:t>
            </a:r>
            <a:r>
              <a:rPr lang="it-IT" sz="1200" b="0" i="0" dirty="0">
                <a:effectLst/>
                <a:latin typeface="Menlo"/>
              </a:rPr>
              <a:t>, </a:t>
            </a:r>
            <a:r>
              <a:rPr lang="it-IT" sz="1200" b="0" i="0" dirty="0" err="1">
                <a:effectLst/>
                <a:latin typeface="Menlo"/>
              </a:rPr>
              <a:t>rho_cc_a</a:t>
            </a:r>
            <a:r>
              <a:rPr lang="it-IT" sz="1200" b="0" i="0" dirty="0">
                <a:effectLst/>
                <a:latin typeface="Menlo"/>
              </a:rPr>
              <a:t>, </a:t>
            </a:r>
            <a:r>
              <a:rPr lang="it-IT" sz="1200" b="0" i="0" dirty="0" err="1">
                <a:effectLst/>
                <a:latin typeface="Menlo"/>
              </a:rPr>
              <a:t>feas_cc_a</a:t>
            </a:r>
            <a:r>
              <a:rPr lang="it-IT" sz="1200" b="0" i="0" dirty="0">
                <a:effectLst/>
                <a:latin typeface="Menlo"/>
              </a:rPr>
              <a:t>] = </a:t>
            </a:r>
            <a:r>
              <a:rPr lang="it-IT" sz="1200" b="0" i="0" dirty="0" err="1">
                <a:effectLst/>
                <a:latin typeface="Menlo"/>
              </a:rPr>
              <a:t>LMI_CT_DeDicont_perf_alpha</a:t>
            </a:r>
            <a:r>
              <a:rPr lang="it-IT" sz="1200" b="0" i="0" dirty="0">
                <a:effectLst/>
                <a:latin typeface="Menlo"/>
              </a:rPr>
              <a:t>(</a:t>
            </a:r>
            <a:r>
              <a:rPr lang="it-IT" sz="1200" b="0" i="0" dirty="0" err="1">
                <a:effectLst/>
                <a:latin typeface="Menlo"/>
              </a:rPr>
              <a:t>A,B_comp,C_comp,N,ContStruc_c,alpha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4AF348-97FE-EDA7-94B7-BCB988C44258}"/>
              </a:ext>
            </a:extLst>
          </p:cNvPr>
          <p:cNvSpPr txBox="1"/>
          <p:nvPr/>
        </p:nvSpPr>
        <p:spPr>
          <a:xfrm>
            <a:off x="288521" y="3914617"/>
            <a:ext cx="262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</a:t>
            </a:r>
            <a:r>
              <a:rPr lang="it-IT" sz="1200" b="0" i="0" dirty="0" err="1">
                <a:effectLst/>
                <a:latin typeface="Menlo"/>
              </a:rPr>
              <a:t>K_cc_s</a:t>
            </a:r>
            <a:r>
              <a:rPr lang="it-IT" sz="1200" b="0" i="0" dirty="0">
                <a:effectLst/>
                <a:latin typeface="Menlo"/>
              </a:rPr>
              <a:t>, </a:t>
            </a:r>
            <a:r>
              <a:rPr lang="it-IT" sz="1200" b="0" i="0" dirty="0" err="1">
                <a:effectLst/>
                <a:latin typeface="Menlo"/>
              </a:rPr>
              <a:t>rho_cc_s</a:t>
            </a:r>
            <a:r>
              <a:rPr lang="it-IT" sz="1200" b="0" i="0" dirty="0">
                <a:effectLst/>
                <a:latin typeface="Menlo"/>
              </a:rPr>
              <a:t>, </a:t>
            </a:r>
            <a:r>
              <a:rPr lang="it-IT" sz="1200" b="0" i="0" dirty="0" err="1">
                <a:effectLst/>
                <a:latin typeface="Menlo"/>
              </a:rPr>
              <a:t>feas_cc_s</a:t>
            </a:r>
            <a:r>
              <a:rPr lang="it-IT" sz="1200" b="0" i="0" dirty="0">
                <a:effectLst/>
                <a:latin typeface="Menlo"/>
              </a:rPr>
              <a:t>] = </a:t>
            </a:r>
            <a:r>
              <a:rPr lang="it-IT" sz="1200" b="0" i="0" dirty="0" err="1">
                <a:effectLst/>
                <a:latin typeface="Menlo"/>
              </a:rPr>
              <a:t>LMI_CT_DeDicont_sector</a:t>
            </a:r>
            <a:r>
              <a:rPr lang="it-IT" sz="1200" b="0" i="0" dirty="0">
                <a:effectLst/>
                <a:latin typeface="Menlo"/>
              </a:rPr>
              <a:t>(</a:t>
            </a:r>
            <a:r>
              <a:rPr lang="it-IT" sz="1200" b="0" i="0" dirty="0" err="1">
                <a:effectLst/>
                <a:latin typeface="Menlo"/>
              </a:rPr>
              <a:t>A,B_comp,C_comp,N,ContStruc_c,theta_s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D92F1-F4AF-84D2-8BC2-1EFA602BA6C3}"/>
              </a:ext>
            </a:extLst>
          </p:cNvPr>
          <p:cNvSpPr txBox="1"/>
          <p:nvPr/>
        </p:nvSpPr>
        <p:spPr>
          <a:xfrm>
            <a:off x="288521" y="4946220"/>
            <a:ext cx="262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[K_cc_h2, rho_cc_h2, feas_cc_h2] = LMI_CT_DeDicont_H2(</a:t>
            </a:r>
            <a:r>
              <a:rPr lang="it-IT" sz="1200" b="0" i="0" dirty="0" err="1">
                <a:effectLst/>
                <a:latin typeface="Menlo"/>
              </a:rPr>
              <a:t>A,B_comp,C_comp,N,ContStruc_c,qc,rc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23252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1FF308A5-89C1-1494-9FAC-47444A754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7"/>
          <a:stretch/>
        </p:blipFill>
        <p:spPr>
          <a:xfrm>
            <a:off x="1769865" y="1587166"/>
            <a:ext cx="7374135" cy="36836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Centralized control Trajectories (Discrete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A8D1A-F67C-76F0-714C-1801ADFED8BD}"/>
              </a:ext>
            </a:extLst>
          </p:cNvPr>
          <p:cNvSpPr txBox="1"/>
          <p:nvPr/>
        </p:nvSpPr>
        <p:spPr>
          <a:xfrm>
            <a:off x="520700" y="1898650"/>
            <a:ext cx="859699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C5CEB-4DE2-CF29-3774-40EEFAFA0362}"/>
              </a:ext>
            </a:extLst>
          </p:cNvPr>
          <p:cNvSpPr txBox="1"/>
          <p:nvPr/>
        </p:nvSpPr>
        <p:spPr>
          <a:xfrm>
            <a:off x="0" y="21082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</a:t>
            </a:r>
            <a:r>
              <a:rPr lang="it-IT" sz="1200" b="0" i="0" dirty="0" err="1">
                <a:effectLst/>
                <a:latin typeface="Menlo"/>
              </a:rPr>
              <a:t>K_dc,rho_dc,feas_dc</a:t>
            </a:r>
            <a:r>
              <a:rPr lang="it-IT" sz="1200" b="0" i="0" dirty="0">
                <a:effectLst/>
                <a:latin typeface="Menlo"/>
              </a:rPr>
              <a:t>] = </a:t>
            </a:r>
            <a:r>
              <a:rPr lang="it-IT" sz="1200" b="0" i="0" dirty="0" err="1">
                <a:effectLst/>
                <a:latin typeface="Menlo"/>
              </a:rPr>
              <a:t>LMI_DT_DeDicont</a:t>
            </a:r>
            <a:r>
              <a:rPr lang="it-IT" sz="1200" b="0" i="0" dirty="0">
                <a:effectLst/>
                <a:latin typeface="Menlo"/>
              </a:rPr>
              <a:t>(</a:t>
            </a:r>
            <a:r>
              <a:rPr lang="it-IT" sz="1200" b="0" i="0" dirty="0" err="1">
                <a:effectLst/>
                <a:latin typeface="Menlo"/>
              </a:rPr>
              <a:t>F,G_comp,H_comp,N,ContStruc_c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b="0" i="0" dirty="0">
              <a:effectLst/>
              <a:latin typeface="Menl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AEDD6-47FD-D37C-189D-48F7C18E7C49}"/>
              </a:ext>
            </a:extLst>
          </p:cNvPr>
          <p:cNvSpPr txBox="1"/>
          <p:nvPr/>
        </p:nvSpPr>
        <p:spPr>
          <a:xfrm>
            <a:off x="0" y="3112029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enlo"/>
              </a:rPr>
              <a:t>[</a:t>
            </a:r>
            <a:r>
              <a:rPr lang="en-US" sz="1200" b="0" i="0" dirty="0" err="1">
                <a:effectLst/>
                <a:latin typeface="Menlo"/>
              </a:rPr>
              <a:t>K_dc_p</a:t>
            </a:r>
            <a:r>
              <a:rPr lang="en-US" sz="1200" b="0" i="0" dirty="0">
                <a:effectLst/>
                <a:latin typeface="Menlo"/>
              </a:rPr>
              <a:t>, </a:t>
            </a:r>
            <a:r>
              <a:rPr lang="en-US" sz="1200" b="0" i="0" dirty="0" err="1">
                <a:effectLst/>
                <a:latin typeface="Menlo"/>
              </a:rPr>
              <a:t>rho_dc_p</a:t>
            </a:r>
            <a:r>
              <a:rPr lang="en-US" sz="1200" b="0" i="0" dirty="0">
                <a:effectLst/>
                <a:latin typeface="Menlo"/>
              </a:rPr>
              <a:t>, </a:t>
            </a:r>
            <a:r>
              <a:rPr lang="en-US" sz="1200" b="0" i="0" dirty="0" err="1">
                <a:effectLst/>
                <a:latin typeface="Menlo"/>
              </a:rPr>
              <a:t>feas_dc_p</a:t>
            </a:r>
            <a:r>
              <a:rPr lang="en-US" sz="1200" b="0" i="0" dirty="0">
                <a:effectLst/>
                <a:latin typeface="Menlo"/>
              </a:rPr>
              <a:t>] = </a:t>
            </a:r>
            <a:r>
              <a:rPr lang="en-US" sz="1200" b="0" i="0" dirty="0" err="1">
                <a:effectLst/>
                <a:latin typeface="Menlo"/>
              </a:rPr>
              <a:t>LMI_DT_DeDicont_perf_p</a:t>
            </a:r>
            <a:r>
              <a:rPr lang="en-US" sz="1200" b="0" i="0" dirty="0">
                <a:effectLst/>
                <a:latin typeface="Menlo"/>
              </a:rPr>
              <a:t>(F,G_comp,H_comp,N,ContStruc_c,0.5);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b="0" i="0" dirty="0">
              <a:effectLst/>
              <a:latin typeface="Menl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8DF0F-DD34-CED9-2FCF-79FF76480305}"/>
              </a:ext>
            </a:extLst>
          </p:cNvPr>
          <p:cNvSpPr txBox="1"/>
          <p:nvPr/>
        </p:nvSpPr>
        <p:spPr>
          <a:xfrm>
            <a:off x="-1" y="4136126"/>
            <a:ext cx="262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>
                <a:effectLst/>
                <a:latin typeface="Menlo"/>
              </a:rPr>
              <a:t>[K_dc_h2, rho_dc_h2, feas_dc_h2] = LMI_DT_DeDicont_H2(F,G_comp,H_comp,N,ContStruc_c,qd,rd);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810427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pic>
        <p:nvPicPr>
          <p:cNvPr id="4" name="Content Placeholder 3" descr="A diagram of a house&#10;&#10;Description automatically generated">
            <a:extLst>
              <a:ext uri="{FF2B5EF4-FFF2-40B4-BE49-F238E27FC236}">
                <a16:creationId xmlns:a16="http://schemas.microsoft.com/office/drawing/2014/main" id="{6808689B-DD84-79E7-560C-EECDDD6F2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398" y="1362773"/>
            <a:ext cx="4879554" cy="452596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798" b="78381"/>
          <a:stretch/>
        </p:blipFill>
        <p:spPr>
          <a:xfrm>
            <a:off x="183262" y="6393551"/>
            <a:ext cx="3007994" cy="619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81" b="84440"/>
          <a:stretch/>
        </p:blipFill>
        <p:spPr>
          <a:xfrm>
            <a:off x="183262" y="6503279"/>
            <a:ext cx="3145154" cy="4461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umber of cases&#10;&#10;Description automatically generated with medium confidence">
            <a:extLst>
              <a:ext uri="{FF2B5EF4-FFF2-40B4-BE49-F238E27FC236}">
                <a16:creationId xmlns:a16="http://schemas.microsoft.com/office/drawing/2014/main" id="{B9B5D6D4-D85D-0E45-55CA-70CDA145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15" y="1333366"/>
            <a:ext cx="6166185" cy="462463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Centralized control Eigenvalues (Continuous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9C8CF2-3A14-BDCE-1C2C-EC146ACA01D5}"/>
                  </a:ext>
                </a:extLst>
              </p:cNvPr>
              <p:cNvSpPr txBox="1"/>
              <p:nvPr/>
            </p:nvSpPr>
            <p:spPr>
              <a:xfrm>
                <a:off x="875659" y="2034502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9C8CF2-3A14-BDCE-1C2C-EC146ACA0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9" y="2034502"/>
                <a:ext cx="2352173" cy="369332"/>
              </a:xfrm>
              <a:prstGeom prst="rect">
                <a:avLst/>
              </a:prstGeom>
              <a:blipFill>
                <a:blip r:embed="rId4"/>
                <a:stretch>
                  <a:fillRect l="-1813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23A1F0-4AEE-3B29-DB94-9ABB42728796}"/>
                  </a:ext>
                </a:extLst>
              </p:cNvPr>
              <p:cNvSpPr txBox="1"/>
              <p:nvPr/>
            </p:nvSpPr>
            <p:spPr>
              <a:xfrm>
                <a:off x="875658" y="3059668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=−0.0042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23A1F0-4AEE-3B29-DB94-9ABB42728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8" y="3059668"/>
                <a:ext cx="2352173" cy="369332"/>
              </a:xfrm>
              <a:prstGeom prst="rect">
                <a:avLst/>
              </a:prstGeom>
              <a:blipFill>
                <a:blip r:embed="rId5"/>
                <a:stretch>
                  <a:fillRect l="-1818" t="-4918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FC6737-5611-2EFF-A4F1-F1543A0122EA}"/>
                  </a:ext>
                </a:extLst>
              </p:cNvPr>
              <p:cNvSpPr txBox="1"/>
              <p:nvPr/>
            </p:nvSpPr>
            <p:spPr>
              <a:xfrm>
                <a:off x="925661" y="3951893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=−0.0042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FC6737-5611-2EFF-A4F1-F1543A01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61" y="3951893"/>
                <a:ext cx="2352173" cy="369332"/>
              </a:xfrm>
              <a:prstGeom prst="rect">
                <a:avLst/>
              </a:prstGeom>
              <a:blipFill>
                <a:blip r:embed="rId6"/>
                <a:stretch>
                  <a:fillRect l="-1813" t="-3279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45014A-0DD4-110D-96ED-8B23932E78A5}"/>
                  </a:ext>
                </a:extLst>
              </p:cNvPr>
              <p:cNvSpPr txBox="1"/>
              <p:nvPr/>
            </p:nvSpPr>
            <p:spPr>
              <a:xfrm>
                <a:off x="925661" y="5015142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=−0.0022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45014A-0DD4-110D-96ED-8B23932E7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61" y="5015142"/>
                <a:ext cx="2352173" cy="369332"/>
              </a:xfrm>
              <a:prstGeom prst="rect">
                <a:avLst/>
              </a:prstGeom>
              <a:blipFill>
                <a:blip r:embed="rId7"/>
                <a:stretch>
                  <a:fillRect l="-1813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FFC357D-CE77-4160-B02D-FBA8E9C7BE3E}"/>
              </a:ext>
            </a:extLst>
          </p:cNvPr>
          <p:cNvSpPr txBox="1"/>
          <p:nvPr/>
        </p:nvSpPr>
        <p:spPr>
          <a:xfrm>
            <a:off x="2667000" y="567819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ALL THE LMI PROBLEMS ARE </a:t>
            </a:r>
            <a:r>
              <a:rPr lang="it-IT" u="sng" dirty="0">
                <a:solidFill>
                  <a:srgbClr val="FF0000"/>
                </a:solidFill>
              </a:rPr>
              <a:t>FEASIBLE</a:t>
            </a:r>
            <a:r>
              <a:rPr lang="it-IT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6058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plane&#10;&#10;Description automatically generated with medium confidence">
            <a:extLst>
              <a:ext uri="{FF2B5EF4-FFF2-40B4-BE49-F238E27FC236}">
                <a16:creationId xmlns:a16="http://schemas.microsoft.com/office/drawing/2014/main" id="{D73408AB-64B5-E2DF-4638-0CB2ACF75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71"/>
          <a:stretch/>
        </p:blipFill>
        <p:spPr>
          <a:xfrm>
            <a:off x="1842173" y="1611597"/>
            <a:ext cx="7301827" cy="40693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Centralized control Eigenvalues (Discrete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ECF457-D78E-932F-0B9D-04101ADA0A28}"/>
                  </a:ext>
                </a:extLst>
              </p:cNvPr>
              <p:cNvSpPr txBox="1"/>
              <p:nvPr/>
            </p:nvSpPr>
            <p:spPr>
              <a:xfrm>
                <a:off x="529460" y="2267380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=0.6422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ECF457-D78E-932F-0B9D-04101ADA0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0" y="2267380"/>
                <a:ext cx="2352173" cy="369332"/>
              </a:xfrm>
              <a:prstGeom prst="rect">
                <a:avLst/>
              </a:prstGeom>
              <a:blipFill>
                <a:blip r:embed="rId4"/>
                <a:stretch>
                  <a:fillRect l="-1813" t="-4918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20D5D-B962-DCF8-7BBE-A6D9177FE5B6}"/>
                  </a:ext>
                </a:extLst>
              </p:cNvPr>
              <p:cNvSpPr txBox="1"/>
              <p:nvPr/>
            </p:nvSpPr>
            <p:spPr>
              <a:xfrm>
                <a:off x="529459" y="3461593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=0.2187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20D5D-B962-DCF8-7BBE-A6D9177FE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59" y="3461593"/>
                <a:ext cx="2352173" cy="369332"/>
              </a:xfrm>
              <a:prstGeom prst="rect">
                <a:avLst/>
              </a:prstGeom>
              <a:blipFill>
                <a:blip r:embed="rId5"/>
                <a:stretch>
                  <a:fillRect l="-1813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005E45-D31A-46A0-3FA7-C14EFCD867BF}"/>
                  </a:ext>
                </a:extLst>
              </p:cNvPr>
              <p:cNvSpPr txBox="1"/>
              <p:nvPr/>
            </p:nvSpPr>
            <p:spPr>
              <a:xfrm>
                <a:off x="529460" y="4571257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=0.1087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005E45-D31A-46A0-3FA7-C14EFCD86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0" y="4571257"/>
                <a:ext cx="2352173" cy="369332"/>
              </a:xfrm>
              <a:prstGeom prst="rect">
                <a:avLst/>
              </a:prstGeom>
              <a:blipFill>
                <a:blip r:embed="rId6"/>
                <a:stretch>
                  <a:fillRect l="-1813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DF17CBF-E80B-E2B0-962C-8A8D401BDA88}"/>
              </a:ext>
            </a:extLst>
          </p:cNvPr>
          <p:cNvSpPr txBox="1"/>
          <p:nvPr/>
        </p:nvSpPr>
        <p:spPr>
          <a:xfrm>
            <a:off x="2667000" y="567819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ALL THE LMI PROBLEMS ARE </a:t>
            </a:r>
            <a:r>
              <a:rPr lang="it-IT" u="sng" dirty="0">
                <a:solidFill>
                  <a:srgbClr val="FF0000"/>
                </a:solidFill>
              </a:rPr>
              <a:t>FEASIBLE</a:t>
            </a:r>
            <a:r>
              <a:rPr lang="it-IT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16605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Decentralized control Trajectories (Continuous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 descr="A close-up of a diagram&#10;&#10;Description automatically generated">
            <a:extLst>
              <a:ext uri="{FF2B5EF4-FFF2-40B4-BE49-F238E27FC236}">
                <a16:creationId xmlns:a16="http://schemas.microsoft.com/office/drawing/2014/main" id="{EE68C5DF-4545-ABE8-D36E-B891A1B39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68"/>
          <a:stretch/>
        </p:blipFill>
        <p:spPr>
          <a:xfrm>
            <a:off x="1756639" y="1560574"/>
            <a:ext cx="7387361" cy="4415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163BE-D790-13C4-8B82-8045FD0D9E91}"/>
              </a:ext>
            </a:extLst>
          </p:cNvPr>
          <p:cNvSpPr txBox="1"/>
          <p:nvPr/>
        </p:nvSpPr>
        <p:spPr>
          <a:xfrm>
            <a:off x="0" y="2832131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</a:t>
            </a:r>
            <a:r>
              <a:rPr lang="it-IT" sz="1200" b="0" i="0" dirty="0" err="1">
                <a:effectLst/>
                <a:latin typeface="Menlo"/>
              </a:rPr>
              <a:t>K_c</a:t>
            </a:r>
            <a:r>
              <a:rPr lang="it-IT" sz="1200" dirty="0" err="1">
                <a:latin typeface="Menlo"/>
              </a:rPr>
              <a:t>de</a:t>
            </a:r>
            <a:r>
              <a:rPr lang="it-IT" sz="1200" b="0" i="0" dirty="0" err="1">
                <a:effectLst/>
                <a:latin typeface="Menlo"/>
              </a:rPr>
              <a:t>_a</a:t>
            </a:r>
            <a:r>
              <a:rPr lang="it-IT" sz="1200" b="0" i="0" dirty="0">
                <a:effectLst/>
                <a:latin typeface="Menlo"/>
              </a:rPr>
              <a:t>, </a:t>
            </a:r>
            <a:r>
              <a:rPr lang="it-IT" sz="1200" b="0" i="0" dirty="0" err="1">
                <a:effectLst/>
                <a:latin typeface="Menlo"/>
              </a:rPr>
              <a:t>rho_c</a:t>
            </a:r>
            <a:r>
              <a:rPr lang="it-IT" sz="1200" dirty="0" err="1">
                <a:latin typeface="Menlo"/>
              </a:rPr>
              <a:t>de</a:t>
            </a:r>
            <a:r>
              <a:rPr lang="it-IT" sz="1200" b="0" i="0" dirty="0" err="1">
                <a:effectLst/>
                <a:latin typeface="Menlo"/>
              </a:rPr>
              <a:t>_a</a:t>
            </a:r>
            <a:r>
              <a:rPr lang="it-IT" sz="1200" b="0" i="0" dirty="0">
                <a:effectLst/>
                <a:latin typeface="Menlo"/>
              </a:rPr>
              <a:t>, </a:t>
            </a:r>
            <a:r>
              <a:rPr lang="it-IT" sz="1200" b="0" i="0" dirty="0" err="1">
                <a:effectLst/>
                <a:latin typeface="Menlo"/>
              </a:rPr>
              <a:t>feas_c</a:t>
            </a:r>
            <a:r>
              <a:rPr lang="it-IT" sz="1200" dirty="0" err="1">
                <a:latin typeface="Menlo"/>
              </a:rPr>
              <a:t>de</a:t>
            </a:r>
            <a:r>
              <a:rPr lang="it-IT" sz="1200" b="0" i="0" dirty="0" err="1">
                <a:effectLst/>
                <a:latin typeface="Menlo"/>
              </a:rPr>
              <a:t>_a</a:t>
            </a:r>
            <a:r>
              <a:rPr lang="it-IT" sz="1200" b="0" i="0" dirty="0">
                <a:effectLst/>
                <a:latin typeface="Menlo"/>
              </a:rPr>
              <a:t>] = </a:t>
            </a:r>
            <a:r>
              <a:rPr lang="it-IT" sz="1200" b="0" i="0" dirty="0" err="1">
                <a:effectLst/>
                <a:latin typeface="Menlo"/>
              </a:rPr>
              <a:t>LMI_CT_DeDicont_perf_alpha</a:t>
            </a:r>
            <a:r>
              <a:rPr lang="it-IT" sz="1200" b="0" i="0" dirty="0">
                <a:effectLst/>
                <a:latin typeface="Menlo"/>
              </a:rPr>
              <a:t>(</a:t>
            </a:r>
            <a:r>
              <a:rPr lang="it-IT" sz="1200" b="0" i="0" dirty="0" err="1">
                <a:effectLst/>
                <a:latin typeface="Menlo"/>
              </a:rPr>
              <a:t>A,B_comp,C_comp,N,ContStruc_</a:t>
            </a:r>
            <a:r>
              <a:rPr lang="it-IT" sz="1200" dirty="0" err="1">
                <a:latin typeface="Menlo"/>
              </a:rPr>
              <a:t>de</a:t>
            </a:r>
            <a:r>
              <a:rPr lang="it-IT" sz="1200" b="0" i="0" dirty="0" err="1">
                <a:effectLst/>
                <a:latin typeface="Menlo"/>
              </a:rPr>
              <a:t>,alpha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CD4D3-A56B-AE8D-89B9-CC7529EF1538}"/>
              </a:ext>
            </a:extLst>
          </p:cNvPr>
          <p:cNvSpPr txBox="1"/>
          <p:nvPr/>
        </p:nvSpPr>
        <p:spPr>
          <a:xfrm>
            <a:off x="0" y="3839481"/>
            <a:ext cx="262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</a:t>
            </a:r>
            <a:r>
              <a:rPr lang="it-IT" sz="1200" b="0" i="0" dirty="0" err="1">
                <a:effectLst/>
                <a:latin typeface="Menlo"/>
              </a:rPr>
              <a:t>K_cde_s</a:t>
            </a:r>
            <a:r>
              <a:rPr lang="it-IT" sz="1200" b="0" i="0" dirty="0">
                <a:effectLst/>
                <a:latin typeface="Menlo"/>
              </a:rPr>
              <a:t>, </a:t>
            </a:r>
            <a:r>
              <a:rPr lang="it-IT" sz="1200" b="0" i="0" dirty="0" err="1">
                <a:effectLst/>
                <a:latin typeface="Menlo"/>
              </a:rPr>
              <a:t>rho_cde_s</a:t>
            </a:r>
            <a:r>
              <a:rPr lang="it-IT" sz="1200" b="0" i="0" dirty="0">
                <a:effectLst/>
                <a:latin typeface="Menlo"/>
              </a:rPr>
              <a:t>, </a:t>
            </a:r>
            <a:r>
              <a:rPr lang="it-IT" sz="1200" b="0" i="0" dirty="0" err="1">
                <a:effectLst/>
                <a:latin typeface="Menlo"/>
              </a:rPr>
              <a:t>feas_cde_s</a:t>
            </a:r>
            <a:r>
              <a:rPr lang="it-IT" sz="1200" b="0" i="0" dirty="0">
                <a:effectLst/>
                <a:latin typeface="Menlo"/>
              </a:rPr>
              <a:t>] = </a:t>
            </a:r>
            <a:r>
              <a:rPr lang="it-IT" sz="1200" b="0" i="0" dirty="0" err="1">
                <a:effectLst/>
                <a:latin typeface="Menlo"/>
              </a:rPr>
              <a:t>LMI_CT_DeDicont_sector</a:t>
            </a:r>
            <a:r>
              <a:rPr lang="it-IT" sz="1200" b="0" i="0" dirty="0">
                <a:effectLst/>
                <a:latin typeface="Menlo"/>
              </a:rPr>
              <a:t>(</a:t>
            </a:r>
            <a:r>
              <a:rPr lang="it-IT" sz="1200" b="0" i="0" dirty="0" err="1">
                <a:effectLst/>
                <a:latin typeface="Menlo"/>
              </a:rPr>
              <a:t>A,B_comp,C_comp,N,ContStruc_</a:t>
            </a:r>
            <a:r>
              <a:rPr lang="it-IT" sz="1200" dirty="0" err="1">
                <a:latin typeface="Menlo"/>
              </a:rPr>
              <a:t>de</a:t>
            </a:r>
            <a:r>
              <a:rPr lang="it-IT" sz="1200" b="0" i="0" dirty="0" err="1">
                <a:effectLst/>
                <a:latin typeface="Menlo"/>
              </a:rPr>
              <a:t>,theta_s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80CB7-B425-7701-CC07-4E72194FB977}"/>
              </a:ext>
            </a:extLst>
          </p:cNvPr>
          <p:cNvSpPr txBox="1"/>
          <p:nvPr/>
        </p:nvSpPr>
        <p:spPr>
          <a:xfrm>
            <a:off x="0" y="4871084"/>
            <a:ext cx="262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[K_cde_h2, rho_</a:t>
            </a:r>
            <a:r>
              <a:rPr lang="it-IT" sz="1200" dirty="0">
                <a:latin typeface="Menlo"/>
              </a:rPr>
              <a:t>cde</a:t>
            </a:r>
            <a:r>
              <a:rPr lang="it-IT" sz="1200" b="0" i="0" dirty="0">
                <a:effectLst/>
                <a:latin typeface="Menlo"/>
              </a:rPr>
              <a:t>_h2, feas_cde_h2] = LMI_CT_DeDicont_H2(</a:t>
            </a:r>
            <a:r>
              <a:rPr lang="it-IT" sz="1200" b="0" i="0" dirty="0" err="1">
                <a:effectLst/>
                <a:latin typeface="Menlo"/>
              </a:rPr>
              <a:t>A,B_comp,C_comp,N,ContStruc_de,qc,rc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A6D29-E3AC-CA62-D3F2-0F6AB3AE02F2}"/>
              </a:ext>
            </a:extLst>
          </p:cNvPr>
          <p:cNvSpPr txBox="1"/>
          <p:nvPr/>
        </p:nvSpPr>
        <p:spPr>
          <a:xfrm>
            <a:off x="0" y="1927957"/>
            <a:ext cx="255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</a:t>
            </a:r>
            <a:r>
              <a:rPr lang="it-IT" sz="1200" b="0" i="0" dirty="0" err="1">
                <a:effectLst/>
                <a:latin typeface="Menlo"/>
              </a:rPr>
              <a:t>K_cde,rho_cde,feas_c</a:t>
            </a:r>
            <a:r>
              <a:rPr lang="it-IT" sz="1200" dirty="0" err="1">
                <a:latin typeface="Menlo"/>
              </a:rPr>
              <a:t>de</a:t>
            </a:r>
            <a:r>
              <a:rPr lang="it-IT" sz="1200" b="0" i="0" dirty="0">
                <a:effectLst/>
                <a:latin typeface="Menlo"/>
              </a:rPr>
              <a:t>] = </a:t>
            </a:r>
            <a:r>
              <a:rPr lang="it-IT" sz="1200" b="0" i="0" dirty="0" err="1">
                <a:effectLst/>
                <a:latin typeface="Menlo"/>
              </a:rPr>
              <a:t>LMI_CT_DeDicont</a:t>
            </a:r>
            <a:r>
              <a:rPr lang="it-IT" sz="1200" b="0" i="0" dirty="0">
                <a:effectLst/>
                <a:latin typeface="Menlo"/>
              </a:rPr>
              <a:t>(</a:t>
            </a:r>
            <a:r>
              <a:rPr lang="it-IT" sz="1200" b="0" i="0" dirty="0" err="1">
                <a:effectLst/>
                <a:latin typeface="Menlo"/>
              </a:rPr>
              <a:t>A,B_comp,C_comp,N,ContStruc_</a:t>
            </a:r>
            <a:r>
              <a:rPr lang="it-IT" sz="1200" dirty="0" err="1">
                <a:latin typeface="Menlo"/>
              </a:rPr>
              <a:t>de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20168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Decentralized control Trajectories (Discrete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637C71A-C343-91C8-EAA1-FCAC0CA79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61"/>
          <a:stretch/>
        </p:blipFill>
        <p:spPr>
          <a:xfrm>
            <a:off x="1597794" y="1631423"/>
            <a:ext cx="7546206" cy="41341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1A9C1C-6C70-1FD1-A2E5-197636401C0B}"/>
              </a:ext>
            </a:extLst>
          </p:cNvPr>
          <p:cNvSpPr txBox="1"/>
          <p:nvPr/>
        </p:nvSpPr>
        <p:spPr>
          <a:xfrm>
            <a:off x="0" y="2147515"/>
            <a:ext cx="2404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</a:t>
            </a:r>
            <a:r>
              <a:rPr lang="it-IT" sz="1200" b="0" i="0" dirty="0" err="1">
                <a:effectLst/>
                <a:latin typeface="Menlo"/>
              </a:rPr>
              <a:t>K_dde,rho_dde,feas_dde</a:t>
            </a:r>
            <a:r>
              <a:rPr lang="it-IT" sz="1200" b="0" i="0" dirty="0">
                <a:effectLst/>
                <a:latin typeface="Menlo"/>
              </a:rPr>
              <a:t>] = </a:t>
            </a:r>
            <a:r>
              <a:rPr lang="it-IT" sz="1200" b="0" i="0" dirty="0" err="1">
                <a:effectLst/>
                <a:latin typeface="Menlo"/>
              </a:rPr>
              <a:t>LMI_DT_DeDicont</a:t>
            </a:r>
            <a:r>
              <a:rPr lang="it-IT" sz="1200" b="0" i="0" dirty="0">
                <a:effectLst/>
                <a:latin typeface="Menlo"/>
              </a:rPr>
              <a:t>(</a:t>
            </a:r>
            <a:r>
              <a:rPr lang="it-IT" sz="1200" b="0" i="0" dirty="0" err="1">
                <a:effectLst/>
                <a:latin typeface="Menlo"/>
              </a:rPr>
              <a:t>F,G_comp,H_comp,N,ContStruc_de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b="0" i="0" dirty="0">
              <a:effectLst/>
              <a:latin typeface="Menl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FC20CA-0BFF-4C7F-304C-4FAE99F22FC5}"/>
              </a:ext>
            </a:extLst>
          </p:cNvPr>
          <p:cNvSpPr txBox="1"/>
          <p:nvPr/>
        </p:nvSpPr>
        <p:spPr>
          <a:xfrm>
            <a:off x="1" y="3290306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enlo"/>
              </a:rPr>
              <a:t>[</a:t>
            </a:r>
            <a:r>
              <a:rPr lang="en-US" sz="1200" b="0" i="0" dirty="0" err="1">
                <a:effectLst/>
                <a:latin typeface="Menlo"/>
              </a:rPr>
              <a:t>K_dde_p</a:t>
            </a:r>
            <a:r>
              <a:rPr lang="en-US" sz="1200" b="0" i="0" dirty="0">
                <a:effectLst/>
                <a:latin typeface="Menlo"/>
              </a:rPr>
              <a:t>, </a:t>
            </a:r>
            <a:r>
              <a:rPr lang="en-US" sz="1200" b="0" i="0" dirty="0" err="1">
                <a:effectLst/>
                <a:latin typeface="Menlo"/>
              </a:rPr>
              <a:t>rho_dde_p</a:t>
            </a:r>
            <a:r>
              <a:rPr lang="en-US" sz="1200" b="0" i="0" dirty="0">
                <a:effectLst/>
                <a:latin typeface="Menlo"/>
              </a:rPr>
              <a:t>, </a:t>
            </a:r>
            <a:r>
              <a:rPr lang="en-US" sz="1200" b="0" i="0" dirty="0" err="1">
                <a:effectLst/>
                <a:latin typeface="Menlo"/>
              </a:rPr>
              <a:t>feas_dde_p</a:t>
            </a:r>
            <a:r>
              <a:rPr lang="en-US" sz="1200" b="0" i="0" dirty="0">
                <a:effectLst/>
                <a:latin typeface="Menlo"/>
              </a:rPr>
              <a:t>] = </a:t>
            </a:r>
            <a:r>
              <a:rPr lang="en-US" sz="1200" b="0" i="0" dirty="0" err="1">
                <a:effectLst/>
                <a:latin typeface="Menlo"/>
              </a:rPr>
              <a:t>LMI_DT_DeDicont_perf_p</a:t>
            </a:r>
            <a:r>
              <a:rPr lang="en-US" sz="1200" b="0" i="0" dirty="0">
                <a:effectLst/>
                <a:latin typeface="Menlo"/>
              </a:rPr>
              <a:t>(F,G_comp,H_comp,N,ContStruc_de,0.5);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b="0" i="0" dirty="0">
              <a:effectLst/>
              <a:latin typeface="Menl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377F8-C85C-FB66-881D-57BC6A7107E5}"/>
              </a:ext>
            </a:extLst>
          </p:cNvPr>
          <p:cNvSpPr txBox="1"/>
          <p:nvPr/>
        </p:nvSpPr>
        <p:spPr>
          <a:xfrm>
            <a:off x="0" y="4543375"/>
            <a:ext cx="240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>
                <a:effectLst/>
                <a:latin typeface="Menlo"/>
              </a:rPr>
              <a:t>[K_dde_h2, rho_dde_h2, feas_dde_h2] = LMI_DT_DeDicont_H2(F,G_comp,H_comp,N,ContStruc_de,qd,rd);</a:t>
            </a:r>
          </a:p>
        </p:txBody>
      </p:sp>
    </p:spTree>
    <p:extLst>
      <p:ext uri="{BB962C8B-B14F-4D97-AF65-F5344CB8AC3E}">
        <p14:creationId xmlns:p14="http://schemas.microsoft.com/office/powerpoint/2010/main" val="1072229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Decentralized control Eigenvalues (Continuous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 descr="A diagram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4624CB57-4621-3D6B-BE2C-2E9496089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6" r="7263"/>
          <a:stretch/>
        </p:blipFill>
        <p:spPr>
          <a:xfrm>
            <a:off x="1989962" y="1506568"/>
            <a:ext cx="7154038" cy="42685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A9BB2E-3477-E310-0973-050BE592C76F}"/>
                  </a:ext>
                </a:extLst>
              </p:cNvPr>
              <p:cNvSpPr txBox="1"/>
              <p:nvPr/>
            </p:nvSpPr>
            <p:spPr>
              <a:xfrm>
                <a:off x="89484" y="2043810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=−0.4991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A9BB2E-3477-E310-0973-050BE592C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" y="2043810"/>
                <a:ext cx="2352173" cy="369332"/>
              </a:xfrm>
              <a:prstGeom prst="rect">
                <a:avLst/>
              </a:prstGeom>
              <a:blipFill>
                <a:blip r:embed="rId4"/>
                <a:stretch>
                  <a:fillRect l="-1813" t="-3279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9011FF-18B3-FC97-C30F-6FF2542D17D8}"/>
                  </a:ext>
                </a:extLst>
              </p:cNvPr>
              <p:cNvSpPr txBox="1"/>
              <p:nvPr/>
            </p:nvSpPr>
            <p:spPr>
              <a:xfrm>
                <a:off x="89483" y="2952790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=−0.0042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9011FF-18B3-FC97-C30F-6FF2542D1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" y="2952790"/>
                <a:ext cx="2352173" cy="369332"/>
              </a:xfrm>
              <a:prstGeom prst="rect">
                <a:avLst/>
              </a:prstGeom>
              <a:blipFill>
                <a:blip r:embed="rId5"/>
                <a:stretch>
                  <a:fillRect l="-1813" t="-3279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8381B-0554-7E89-3D46-69DFD382062E}"/>
                  </a:ext>
                </a:extLst>
              </p:cNvPr>
              <p:cNvSpPr txBox="1"/>
              <p:nvPr/>
            </p:nvSpPr>
            <p:spPr>
              <a:xfrm>
                <a:off x="139486" y="3931467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=−0.0042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8381B-0554-7E89-3D46-69DFD3820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6" y="3931467"/>
                <a:ext cx="2352173" cy="369332"/>
              </a:xfrm>
              <a:prstGeom prst="rect">
                <a:avLst/>
              </a:prstGeom>
              <a:blipFill>
                <a:blip r:embed="rId6"/>
                <a:stretch>
                  <a:fillRect l="-1813" t="-4918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F66EF5-23D1-5A93-12F1-3A00B6644550}"/>
                  </a:ext>
                </a:extLst>
              </p:cNvPr>
              <p:cNvSpPr txBox="1"/>
              <p:nvPr/>
            </p:nvSpPr>
            <p:spPr>
              <a:xfrm>
                <a:off x="139486" y="4839784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=−0.0022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F66EF5-23D1-5A93-12F1-3A00B6644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6" y="4839784"/>
                <a:ext cx="2352173" cy="369332"/>
              </a:xfrm>
              <a:prstGeom prst="rect">
                <a:avLst/>
              </a:prstGeom>
              <a:blipFill>
                <a:blip r:embed="rId7"/>
                <a:stretch>
                  <a:fillRect l="-1813" t="-4918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D940A68-C78E-367D-EFF7-6A95F5885D37}"/>
              </a:ext>
            </a:extLst>
          </p:cNvPr>
          <p:cNvSpPr txBox="1"/>
          <p:nvPr/>
        </p:nvSpPr>
        <p:spPr>
          <a:xfrm>
            <a:off x="2667000" y="567819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ALL THE LMI PROBLEMS ARE </a:t>
            </a:r>
            <a:r>
              <a:rPr lang="it-IT" u="sng" dirty="0">
                <a:solidFill>
                  <a:srgbClr val="FF0000"/>
                </a:solidFill>
              </a:rPr>
              <a:t>FEASIBLE</a:t>
            </a:r>
            <a:r>
              <a:rPr lang="it-IT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0523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Decentralized control Eigenvalues (Discrete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 descr="A diagram of a line of lines&#10;&#10;Description automatically generated with medium confidence">
            <a:extLst>
              <a:ext uri="{FF2B5EF4-FFF2-40B4-BE49-F238E27FC236}">
                <a16:creationId xmlns:a16="http://schemas.microsoft.com/office/drawing/2014/main" id="{1EEF0495-87A4-B8D0-CF7C-E7AD3BF3C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6" r="7684"/>
          <a:stretch/>
        </p:blipFill>
        <p:spPr>
          <a:xfrm>
            <a:off x="2095702" y="1536140"/>
            <a:ext cx="7048298" cy="4190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D9C89D-9B08-3E9F-66F2-F77571621BB3}"/>
                  </a:ext>
                </a:extLst>
              </p:cNvPr>
              <p:cNvSpPr txBox="1"/>
              <p:nvPr/>
            </p:nvSpPr>
            <p:spPr>
              <a:xfrm>
                <a:off x="288521" y="2267380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=0.6913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D9C89D-9B08-3E9F-66F2-F77571621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1" y="2267380"/>
                <a:ext cx="2352173" cy="369332"/>
              </a:xfrm>
              <a:prstGeom prst="rect">
                <a:avLst/>
              </a:prstGeom>
              <a:blipFill>
                <a:blip r:embed="rId4"/>
                <a:stretch>
                  <a:fillRect l="-1554" t="-4918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A25FCB-D826-2F68-5E47-A3AC9553B8C4}"/>
                  </a:ext>
                </a:extLst>
              </p:cNvPr>
              <p:cNvSpPr txBox="1"/>
              <p:nvPr/>
            </p:nvSpPr>
            <p:spPr>
              <a:xfrm>
                <a:off x="288520" y="3461593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=0.3035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A25FCB-D826-2F68-5E47-A3AC9553B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0" y="3461593"/>
                <a:ext cx="2352173" cy="369332"/>
              </a:xfrm>
              <a:prstGeom prst="rect">
                <a:avLst/>
              </a:prstGeom>
              <a:blipFill>
                <a:blip r:embed="rId5"/>
                <a:stretch>
                  <a:fillRect l="-1554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DEBD52-B245-CC34-07BA-D4F965B4EEA9}"/>
                  </a:ext>
                </a:extLst>
              </p:cNvPr>
              <p:cNvSpPr txBox="1"/>
              <p:nvPr/>
            </p:nvSpPr>
            <p:spPr>
              <a:xfrm>
                <a:off x="288521" y="4571257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=0.1240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DEBD52-B245-CC34-07BA-D4F965B4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1" y="4571257"/>
                <a:ext cx="2352173" cy="369332"/>
              </a:xfrm>
              <a:prstGeom prst="rect">
                <a:avLst/>
              </a:prstGeom>
              <a:blipFill>
                <a:blip r:embed="rId6"/>
                <a:stretch>
                  <a:fillRect l="-1554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8C92F9F-1470-D4E0-86E4-16680EA63D12}"/>
              </a:ext>
            </a:extLst>
          </p:cNvPr>
          <p:cNvSpPr txBox="1"/>
          <p:nvPr/>
        </p:nvSpPr>
        <p:spPr>
          <a:xfrm>
            <a:off x="2667000" y="567819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ALL THE LMI PROBLEMS ARE </a:t>
            </a:r>
            <a:r>
              <a:rPr lang="it-IT" u="sng" dirty="0">
                <a:solidFill>
                  <a:srgbClr val="FF0000"/>
                </a:solidFill>
              </a:rPr>
              <a:t>FEASIBLE</a:t>
            </a:r>
            <a:r>
              <a:rPr lang="it-IT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2066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Distributed 1 control Trajectories (Continuous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86EC74FF-1DAD-F8BC-642E-A61F82635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3" r="7907"/>
          <a:stretch/>
        </p:blipFill>
        <p:spPr>
          <a:xfrm>
            <a:off x="2514183" y="1506569"/>
            <a:ext cx="6629817" cy="4171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0FA83-1DFF-7E43-2401-8F60C60906FB}"/>
              </a:ext>
            </a:extLst>
          </p:cNvPr>
          <p:cNvSpPr txBox="1"/>
          <p:nvPr/>
        </p:nvSpPr>
        <p:spPr>
          <a:xfrm>
            <a:off x="0" y="2766982"/>
            <a:ext cx="277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[K_c</a:t>
            </a:r>
            <a:r>
              <a:rPr lang="it-IT" sz="1200" dirty="0">
                <a:latin typeface="Menlo"/>
              </a:rPr>
              <a:t>di_1</a:t>
            </a:r>
            <a:r>
              <a:rPr lang="it-IT" sz="1200" b="0" i="0" dirty="0">
                <a:effectLst/>
                <a:latin typeface="Menlo"/>
              </a:rPr>
              <a:t>_a, rho_c</a:t>
            </a:r>
            <a:r>
              <a:rPr lang="it-IT" sz="1200" dirty="0">
                <a:latin typeface="Menlo"/>
              </a:rPr>
              <a:t>di_1</a:t>
            </a:r>
            <a:r>
              <a:rPr lang="it-IT" sz="1200" b="0" i="0" dirty="0">
                <a:effectLst/>
                <a:latin typeface="Menlo"/>
              </a:rPr>
              <a:t>_a, feas_c</a:t>
            </a:r>
            <a:r>
              <a:rPr lang="it-IT" sz="1200" dirty="0">
                <a:latin typeface="Menlo"/>
              </a:rPr>
              <a:t>di_1</a:t>
            </a:r>
            <a:r>
              <a:rPr lang="it-IT" sz="1200" b="0" i="0" dirty="0">
                <a:effectLst/>
                <a:latin typeface="Menlo"/>
              </a:rPr>
              <a:t>_a] = </a:t>
            </a:r>
            <a:r>
              <a:rPr lang="it-IT" sz="1200" b="0" i="0" dirty="0" err="1">
                <a:effectLst/>
                <a:latin typeface="Menlo"/>
              </a:rPr>
              <a:t>LMI_CT_DeDicont_perf_alpha</a:t>
            </a:r>
            <a:r>
              <a:rPr lang="it-IT" sz="1200" b="0" i="0" dirty="0">
                <a:effectLst/>
                <a:latin typeface="Menlo"/>
              </a:rPr>
              <a:t>(A,B_comp,C_comp,N,ContStruc_</a:t>
            </a:r>
            <a:r>
              <a:rPr lang="it-IT" sz="1200" dirty="0">
                <a:latin typeface="Menlo"/>
              </a:rPr>
              <a:t>di_1</a:t>
            </a:r>
            <a:r>
              <a:rPr lang="it-IT" sz="1200" b="0" i="0" dirty="0">
                <a:effectLst/>
                <a:latin typeface="Menlo"/>
              </a:rPr>
              <a:t>,alpha);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9F7C1-381A-D487-D9EC-0802C52B2367}"/>
              </a:ext>
            </a:extLst>
          </p:cNvPr>
          <p:cNvSpPr txBox="1"/>
          <p:nvPr/>
        </p:nvSpPr>
        <p:spPr>
          <a:xfrm>
            <a:off x="0" y="3697750"/>
            <a:ext cx="262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[K_cdi_1_s, rho_cdi_1_s, feas_cdi_1_s] = </a:t>
            </a:r>
            <a:r>
              <a:rPr lang="it-IT" sz="1200" b="0" i="0" dirty="0" err="1">
                <a:effectLst/>
                <a:latin typeface="Menlo"/>
              </a:rPr>
              <a:t>LMI_CT_DeDicont_sector</a:t>
            </a:r>
            <a:r>
              <a:rPr lang="it-IT" sz="1200" b="0" i="0" dirty="0">
                <a:effectLst/>
                <a:latin typeface="Menlo"/>
              </a:rPr>
              <a:t>(A,B_comp,C_comp,N,ContStruc_</a:t>
            </a:r>
            <a:r>
              <a:rPr lang="it-IT" sz="1200" dirty="0">
                <a:latin typeface="Menlo"/>
              </a:rPr>
              <a:t>di_1</a:t>
            </a:r>
            <a:r>
              <a:rPr lang="it-IT" sz="1200" b="0" i="0" dirty="0">
                <a:effectLst/>
                <a:latin typeface="Menlo"/>
              </a:rPr>
              <a:t>,theta_s);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BD684E-CD02-1166-62C9-33D8B2BD0E9F}"/>
              </a:ext>
            </a:extLst>
          </p:cNvPr>
          <p:cNvSpPr txBox="1"/>
          <p:nvPr/>
        </p:nvSpPr>
        <p:spPr>
          <a:xfrm>
            <a:off x="51098" y="4640251"/>
            <a:ext cx="262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[K_cdi_1_h2, rho_</a:t>
            </a:r>
            <a:r>
              <a:rPr lang="it-IT" sz="1200" dirty="0">
                <a:latin typeface="Menlo"/>
              </a:rPr>
              <a:t>cdi_1</a:t>
            </a:r>
            <a:r>
              <a:rPr lang="it-IT" sz="1200" b="0" i="0" dirty="0">
                <a:effectLst/>
                <a:latin typeface="Menlo"/>
              </a:rPr>
              <a:t>_h2, feas_cdi_1_h2] = LMI_CT_DeDicont_H2(A,B_comp,C_comp,N,ContStruc_di_1,qc,rc);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3F7D1-7F3E-4831-E80C-3AE46A2F1F49}"/>
              </a:ext>
            </a:extLst>
          </p:cNvPr>
          <p:cNvSpPr txBox="1"/>
          <p:nvPr/>
        </p:nvSpPr>
        <p:spPr>
          <a:xfrm>
            <a:off x="0" y="1927957"/>
            <a:ext cx="255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[K_cdi_1,rho_cdi_1,feas_c</a:t>
            </a:r>
            <a:r>
              <a:rPr lang="it-IT" sz="1200" dirty="0">
                <a:latin typeface="Menlo"/>
              </a:rPr>
              <a:t>di_1</a:t>
            </a:r>
            <a:r>
              <a:rPr lang="it-IT" sz="1200" b="0" i="0" dirty="0">
                <a:effectLst/>
                <a:latin typeface="Menlo"/>
              </a:rPr>
              <a:t>] = </a:t>
            </a:r>
            <a:r>
              <a:rPr lang="it-IT" sz="1200" b="0" i="0" dirty="0" err="1">
                <a:effectLst/>
                <a:latin typeface="Menlo"/>
              </a:rPr>
              <a:t>LMI_CT_DeDicont</a:t>
            </a:r>
            <a:r>
              <a:rPr lang="it-IT" sz="1200" b="0" i="0" dirty="0">
                <a:effectLst/>
                <a:latin typeface="Menlo"/>
              </a:rPr>
              <a:t>(A,B_comp,C_comp,N,ContStruc_</a:t>
            </a:r>
            <a:r>
              <a:rPr lang="it-IT" sz="1200" dirty="0">
                <a:latin typeface="Menlo"/>
              </a:rPr>
              <a:t>di_1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1570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Distributed 1 control Trajectories (Discrete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 descr="A diagram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EA3B6849-C549-2495-7C37-FE8C6F450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9" r="7441"/>
          <a:stretch/>
        </p:blipFill>
        <p:spPr>
          <a:xfrm>
            <a:off x="2379922" y="1506569"/>
            <a:ext cx="6764078" cy="4293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DEB6E-F996-4FD8-100B-8D97184E2893}"/>
              </a:ext>
            </a:extLst>
          </p:cNvPr>
          <p:cNvSpPr txBox="1"/>
          <p:nvPr/>
        </p:nvSpPr>
        <p:spPr>
          <a:xfrm>
            <a:off x="0" y="2059356"/>
            <a:ext cx="240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[K_ddi_1,rho_dd</a:t>
            </a:r>
            <a:r>
              <a:rPr lang="it-IT" sz="1200" dirty="0">
                <a:latin typeface="Menlo"/>
              </a:rPr>
              <a:t>i_1</a:t>
            </a:r>
            <a:r>
              <a:rPr lang="it-IT" sz="1200" b="0" i="0" dirty="0">
                <a:effectLst/>
                <a:latin typeface="Menlo"/>
              </a:rPr>
              <a:t>,feas_ddi_1] = </a:t>
            </a:r>
            <a:r>
              <a:rPr lang="it-IT" sz="1200" b="0" i="0" dirty="0" err="1">
                <a:effectLst/>
                <a:latin typeface="Menlo"/>
              </a:rPr>
              <a:t>LMI_DT_DeDicont</a:t>
            </a:r>
            <a:r>
              <a:rPr lang="it-IT" sz="1200" b="0" i="0" dirty="0">
                <a:effectLst/>
                <a:latin typeface="Menlo"/>
              </a:rPr>
              <a:t>(F,G_comp,H_comp,N,ContStruc_ddi_1);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b="0" i="0" dirty="0">
              <a:effectLst/>
              <a:latin typeface="Menl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DFB38-28FB-0B3C-4989-B5902F87D775}"/>
              </a:ext>
            </a:extLst>
          </p:cNvPr>
          <p:cNvSpPr txBox="1"/>
          <p:nvPr/>
        </p:nvSpPr>
        <p:spPr>
          <a:xfrm>
            <a:off x="36282" y="3276165"/>
            <a:ext cx="236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enlo"/>
              </a:rPr>
              <a:t>[K_ddi_1_p, rho_ddi_1_p, feas_ddi_1_p] = </a:t>
            </a:r>
            <a:r>
              <a:rPr lang="en-US" sz="1200" b="0" i="0" dirty="0" err="1">
                <a:effectLst/>
                <a:latin typeface="Menlo"/>
              </a:rPr>
              <a:t>LMI_DT_DeDicont_perf_p</a:t>
            </a:r>
            <a:r>
              <a:rPr lang="en-US" sz="1200" b="0" i="0" dirty="0">
                <a:effectLst/>
                <a:latin typeface="Menlo"/>
              </a:rPr>
              <a:t>(F,G_comp,H_comp,N,ContStruc_ddi_1,0.5);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b="0" i="0" dirty="0">
              <a:effectLst/>
              <a:latin typeface="Menl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678B0-0024-11A1-89E2-C69C651CA01A}"/>
              </a:ext>
            </a:extLst>
          </p:cNvPr>
          <p:cNvSpPr txBox="1"/>
          <p:nvPr/>
        </p:nvSpPr>
        <p:spPr>
          <a:xfrm>
            <a:off x="0" y="4543375"/>
            <a:ext cx="240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>
                <a:effectLst/>
                <a:latin typeface="Menlo"/>
              </a:rPr>
              <a:t>[K_ddi_1_h2, rho_ddi_1_h2, feas_ddi_1_h2] = LMI_DT_DeDicont_H2(F,G_comp,H_comp,N,ContStruc_ddi_1,qd,rd);</a:t>
            </a:r>
          </a:p>
        </p:txBody>
      </p:sp>
    </p:spTree>
    <p:extLst>
      <p:ext uri="{BB962C8B-B14F-4D97-AF65-F5344CB8AC3E}">
        <p14:creationId xmlns:p14="http://schemas.microsoft.com/office/powerpoint/2010/main" val="750721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Distributed 1 control Eigenvalues (Continuous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 descr="A close-up of a diagram&#10;&#10;Description automatically generated">
            <a:extLst>
              <a:ext uri="{FF2B5EF4-FFF2-40B4-BE49-F238E27FC236}">
                <a16:creationId xmlns:a16="http://schemas.microsoft.com/office/drawing/2014/main" id="{C9534834-3911-95B9-2C9F-D055C3809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1" r="8139"/>
          <a:stretch/>
        </p:blipFill>
        <p:spPr>
          <a:xfrm>
            <a:off x="2219224" y="1531882"/>
            <a:ext cx="6924776" cy="4404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DC8BDE-1268-CA63-DB25-6055ED4C6184}"/>
                  </a:ext>
                </a:extLst>
              </p:cNvPr>
              <p:cNvSpPr txBox="1"/>
              <p:nvPr/>
            </p:nvSpPr>
            <p:spPr>
              <a:xfrm>
                <a:off x="199039" y="2046534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DC8BDE-1268-CA63-DB25-6055ED4C6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39" y="2046534"/>
                <a:ext cx="2352173" cy="369332"/>
              </a:xfrm>
              <a:prstGeom prst="rect">
                <a:avLst/>
              </a:prstGeom>
              <a:blipFill>
                <a:blip r:embed="rId4"/>
                <a:stretch>
                  <a:fillRect l="-1813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749F9-CDA2-77D0-10F1-A76BDFBB30A3}"/>
                  </a:ext>
                </a:extLst>
              </p:cNvPr>
              <p:cNvSpPr txBox="1"/>
              <p:nvPr/>
            </p:nvSpPr>
            <p:spPr>
              <a:xfrm>
                <a:off x="199038" y="3071700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=−0.0042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749F9-CDA2-77D0-10F1-A76BDFBB3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38" y="3071700"/>
                <a:ext cx="2352173" cy="369332"/>
              </a:xfrm>
              <a:prstGeom prst="rect">
                <a:avLst/>
              </a:prstGeom>
              <a:blipFill>
                <a:blip r:embed="rId5"/>
                <a:stretch>
                  <a:fillRect l="-1813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B8B7B8-CED3-CE01-98FE-4A33BB1BB020}"/>
                  </a:ext>
                </a:extLst>
              </p:cNvPr>
              <p:cNvSpPr txBox="1"/>
              <p:nvPr/>
            </p:nvSpPr>
            <p:spPr>
              <a:xfrm>
                <a:off x="249041" y="3963925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=−0.0042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B8B7B8-CED3-CE01-98FE-4A33BB1BB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41" y="3963925"/>
                <a:ext cx="2352173" cy="369332"/>
              </a:xfrm>
              <a:prstGeom prst="rect">
                <a:avLst/>
              </a:prstGeom>
              <a:blipFill>
                <a:blip r:embed="rId6"/>
                <a:stretch>
                  <a:fillRect l="-1813" t="-3279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BCCE44-EE38-8C72-D6CC-0784BBEAB3FB}"/>
                  </a:ext>
                </a:extLst>
              </p:cNvPr>
              <p:cNvSpPr txBox="1"/>
              <p:nvPr/>
            </p:nvSpPr>
            <p:spPr>
              <a:xfrm>
                <a:off x="249041" y="5027174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=−0.0026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BCCE44-EE38-8C72-D6CC-0784BBEAB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41" y="5027174"/>
                <a:ext cx="2352173" cy="369332"/>
              </a:xfrm>
              <a:prstGeom prst="rect">
                <a:avLst/>
              </a:prstGeom>
              <a:blipFill>
                <a:blip r:embed="rId7"/>
                <a:stretch>
                  <a:fillRect l="-1813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3E6287-929A-5168-693F-2B5503C36BA3}"/>
              </a:ext>
            </a:extLst>
          </p:cNvPr>
          <p:cNvSpPr txBox="1"/>
          <p:nvPr/>
        </p:nvSpPr>
        <p:spPr>
          <a:xfrm>
            <a:off x="2667000" y="567819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ALL THE LMI PROBLEMS ARE </a:t>
            </a:r>
            <a:r>
              <a:rPr lang="it-IT" u="sng" dirty="0">
                <a:solidFill>
                  <a:srgbClr val="FF0000"/>
                </a:solidFill>
              </a:rPr>
              <a:t>FEASIBLE</a:t>
            </a:r>
            <a:r>
              <a:rPr lang="it-IT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5461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Distributed 1 control Eigenvalues (Discrete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 descr="A diagram of a plane&#10;&#10;Description automatically generated with medium confidence">
            <a:extLst>
              <a:ext uri="{FF2B5EF4-FFF2-40B4-BE49-F238E27FC236}">
                <a16:creationId xmlns:a16="http://schemas.microsoft.com/office/drawing/2014/main" id="{83E13DD4-1EDD-5AD9-E445-0A35082D9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0" r="7790"/>
          <a:stretch/>
        </p:blipFill>
        <p:spPr>
          <a:xfrm>
            <a:off x="2333170" y="1590019"/>
            <a:ext cx="6810830" cy="4193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E3BDC6-C0D6-AF6A-B07D-B3C5C96A5305}"/>
                  </a:ext>
                </a:extLst>
              </p:cNvPr>
              <p:cNvSpPr txBox="1"/>
              <p:nvPr/>
            </p:nvSpPr>
            <p:spPr>
              <a:xfrm>
                <a:off x="288521" y="2267380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=0.6337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E3BDC6-C0D6-AF6A-B07D-B3C5C96A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1" y="2267380"/>
                <a:ext cx="2352173" cy="369332"/>
              </a:xfrm>
              <a:prstGeom prst="rect">
                <a:avLst/>
              </a:prstGeom>
              <a:blipFill>
                <a:blip r:embed="rId4"/>
                <a:stretch>
                  <a:fillRect l="-1554" t="-4918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63F5CD-C9D1-4630-9286-1331DA8790F1}"/>
                  </a:ext>
                </a:extLst>
              </p:cNvPr>
              <p:cNvSpPr txBox="1"/>
              <p:nvPr/>
            </p:nvSpPr>
            <p:spPr>
              <a:xfrm>
                <a:off x="288520" y="3461593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=0.2435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63F5CD-C9D1-4630-9286-1331DA87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0" y="3461593"/>
                <a:ext cx="2352173" cy="369332"/>
              </a:xfrm>
              <a:prstGeom prst="rect">
                <a:avLst/>
              </a:prstGeom>
              <a:blipFill>
                <a:blip r:embed="rId5"/>
                <a:stretch>
                  <a:fillRect l="-1554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4AD830-D7E8-7F1C-B5E6-E666749ACE62}"/>
                  </a:ext>
                </a:extLst>
              </p:cNvPr>
              <p:cNvSpPr txBox="1"/>
              <p:nvPr/>
            </p:nvSpPr>
            <p:spPr>
              <a:xfrm>
                <a:off x="288521" y="4571257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=0.1171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4AD830-D7E8-7F1C-B5E6-E666749AC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1" y="4571257"/>
                <a:ext cx="2352173" cy="369332"/>
              </a:xfrm>
              <a:prstGeom prst="rect">
                <a:avLst/>
              </a:prstGeom>
              <a:blipFill>
                <a:blip r:embed="rId6"/>
                <a:stretch>
                  <a:fillRect l="-1554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71906F1-4181-9D35-EE5F-BAC9945F33B8}"/>
              </a:ext>
            </a:extLst>
          </p:cNvPr>
          <p:cNvSpPr txBox="1"/>
          <p:nvPr/>
        </p:nvSpPr>
        <p:spPr>
          <a:xfrm>
            <a:off x="2667000" y="567819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ALL THE LMI PROBLEMS ARE </a:t>
            </a:r>
            <a:r>
              <a:rPr lang="it-IT" u="sng" dirty="0">
                <a:solidFill>
                  <a:srgbClr val="FF0000"/>
                </a:solidFill>
              </a:rPr>
              <a:t>FEASIBLE</a:t>
            </a:r>
            <a:r>
              <a:rPr lang="it-IT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975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Mathematical model</a:t>
            </a:r>
          </a:p>
        </p:txBody>
      </p:sp>
      <p:pic>
        <p:nvPicPr>
          <p:cNvPr id="4" name="Content Placeholder 3" descr="A diagram of a house&#10;&#10;Description automatically generated">
            <a:extLst>
              <a:ext uri="{FF2B5EF4-FFF2-40B4-BE49-F238E27FC236}">
                <a16:creationId xmlns:a16="http://schemas.microsoft.com/office/drawing/2014/main" id="{6808689B-DD84-79E7-560C-EECDDD6F2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62" y="1451008"/>
            <a:ext cx="1734733" cy="160902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D3E10B-85A2-BCED-844B-BB292A4A3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885" y="2252846"/>
            <a:ext cx="6946853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1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Distributed 2 control Trajectories (Continuous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0A9A9-D465-CFBF-1D3F-979AFA8B3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6" r="8241"/>
          <a:stretch/>
        </p:blipFill>
        <p:spPr>
          <a:xfrm>
            <a:off x="2675110" y="1559442"/>
            <a:ext cx="6435957" cy="4167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DAD7B3-1D2D-5358-2907-35B255772839}"/>
              </a:ext>
            </a:extLst>
          </p:cNvPr>
          <p:cNvSpPr txBox="1"/>
          <p:nvPr/>
        </p:nvSpPr>
        <p:spPr>
          <a:xfrm>
            <a:off x="0" y="2766982"/>
            <a:ext cx="277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[K_c</a:t>
            </a:r>
            <a:r>
              <a:rPr lang="it-IT" sz="1200" dirty="0">
                <a:latin typeface="Menlo"/>
              </a:rPr>
              <a:t>di_2</a:t>
            </a:r>
            <a:r>
              <a:rPr lang="it-IT" sz="1200" b="0" i="0" dirty="0">
                <a:effectLst/>
                <a:latin typeface="Menlo"/>
              </a:rPr>
              <a:t>_a, rho_c</a:t>
            </a:r>
            <a:r>
              <a:rPr lang="it-IT" sz="1200" dirty="0">
                <a:latin typeface="Menlo"/>
              </a:rPr>
              <a:t>di_2</a:t>
            </a:r>
            <a:r>
              <a:rPr lang="it-IT" sz="1200" b="0" i="0" dirty="0">
                <a:effectLst/>
                <a:latin typeface="Menlo"/>
              </a:rPr>
              <a:t>_a, feas_c</a:t>
            </a:r>
            <a:r>
              <a:rPr lang="it-IT" sz="1200" dirty="0">
                <a:latin typeface="Menlo"/>
              </a:rPr>
              <a:t>di_2</a:t>
            </a:r>
            <a:r>
              <a:rPr lang="it-IT" sz="1200" b="0" i="0" dirty="0">
                <a:effectLst/>
                <a:latin typeface="Menlo"/>
              </a:rPr>
              <a:t>_a] = </a:t>
            </a:r>
            <a:r>
              <a:rPr lang="it-IT" sz="1200" b="0" i="0" dirty="0" err="1">
                <a:effectLst/>
                <a:latin typeface="Menlo"/>
              </a:rPr>
              <a:t>LMI_CT_DeDicont_perf_alpha</a:t>
            </a:r>
            <a:r>
              <a:rPr lang="it-IT" sz="1200" b="0" i="0" dirty="0">
                <a:effectLst/>
                <a:latin typeface="Menlo"/>
              </a:rPr>
              <a:t>(A,B_comp,C_comp,N,ContStruc_</a:t>
            </a:r>
            <a:r>
              <a:rPr lang="it-IT" sz="1200" dirty="0">
                <a:latin typeface="Menlo"/>
              </a:rPr>
              <a:t>di_2</a:t>
            </a:r>
            <a:r>
              <a:rPr lang="it-IT" sz="1200" b="0" i="0" dirty="0">
                <a:effectLst/>
                <a:latin typeface="Menlo"/>
              </a:rPr>
              <a:t>,alpha);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81F3C-F331-A439-C9E8-25978F8557BA}"/>
              </a:ext>
            </a:extLst>
          </p:cNvPr>
          <p:cNvSpPr txBox="1"/>
          <p:nvPr/>
        </p:nvSpPr>
        <p:spPr>
          <a:xfrm>
            <a:off x="0" y="3697750"/>
            <a:ext cx="262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[K_cdi_2_s, rho_cdi_2_s, feas_cdi_2_s] = </a:t>
            </a:r>
            <a:r>
              <a:rPr lang="it-IT" sz="1200" b="0" i="0" dirty="0" err="1">
                <a:effectLst/>
                <a:latin typeface="Menlo"/>
              </a:rPr>
              <a:t>LMI_CT_DeDicont_sector</a:t>
            </a:r>
            <a:r>
              <a:rPr lang="it-IT" sz="1200" b="0" i="0" dirty="0">
                <a:effectLst/>
                <a:latin typeface="Menlo"/>
              </a:rPr>
              <a:t>(A,B_comp,C_comp,N,ContStruc_</a:t>
            </a:r>
            <a:r>
              <a:rPr lang="it-IT" sz="1200" dirty="0">
                <a:latin typeface="Menlo"/>
              </a:rPr>
              <a:t>di_2</a:t>
            </a:r>
            <a:r>
              <a:rPr lang="it-IT" sz="1200" b="0" i="0" dirty="0">
                <a:effectLst/>
                <a:latin typeface="Menlo"/>
              </a:rPr>
              <a:t>,theta_s);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74F36-CB05-7209-0C83-18284F5CC41D}"/>
              </a:ext>
            </a:extLst>
          </p:cNvPr>
          <p:cNvSpPr txBox="1"/>
          <p:nvPr/>
        </p:nvSpPr>
        <p:spPr>
          <a:xfrm>
            <a:off x="51098" y="4640251"/>
            <a:ext cx="262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[K_cdi_2_h2, rho_</a:t>
            </a:r>
            <a:r>
              <a:rPr lang="it-IT" sz="1200" dirty="0">
                <a:latin typeface="Menlo"/>
              </a:rPr>
              <a:t>cdi_2</a:t>
            </a:r>
            <a:r>
              <a:rPr lang="it-IT" sz="1200" b="0" i="0" dirty="0">
                <a:effectLst/>
                <a:latin typeface="Menlo"/>
              </a:rPr>
              <a:t>_h2, feas_cdi_2_h2] = LMI_CT_DeDicont_H2(A,B_comp,C_comp,N,ContStruc_di_2,qc,rc);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E0836-0465-0DFB-A359-BFCAD740AC62}"/>
              </a:ext>
            </a:extLst>
          </p:cNvPr>
          <p:cNvSpPr txBox="1"/>
          <p:nvPr/>
        </p:nvSpPr>
        <p:spPr>
          <a:xfrm>
            <a:off x="0" y="1927957"/>
            <a:ext cx="255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[K_cdi_2,rho_cdi_2,feas_c</a:t>
            </a:r>
            <a:r>
              <a:rPr lang="it-IT" sz="1200" dirty="0">
                <a:latin typeface="Menlo"/>
              </a:rPr>
              <a:t>di_2</a:t>
            </a:r>
            <a:r>
              <a:rPr lang="it-IT" sz="1200" b="0" i="0" dirty="0">
                <a:effectLst/>
                <a:latin typeface="Menlo"/>
              </a:rPr>
              <a:t>] = </a:t>
            </a:r>
            <a:r>
              <a:rPr lang="it-IT" sz="1200" b="0" i="0" dirty="0" err="1">
                <a:effectLst/>
                <a:latin typeface="Menlo"/>
              </a:rPr>
              <a:t>LMI_CT_DeDicont</a:t>
            </a:r>
            <a:r>
              <a:rPr lang="it-IT" sz="1200" b="0" i="0" dirty="0">
                <a:effectLst/>
                <a:latin typeface="Menlo"/>
              </a:rPr>
              <a:t>(A,B_comp,C_comp,N,ContStruc_</a:t>
            </a:r>
            <a:r>
              <a:rPr lang="it-IT" sz="1200" dirty="0">
                <a:latin typeface="Menlo"/>
              </a:rPr>
              <a:t>di_2</a:t>
            </a:r>
            <a:r>
              <a:rPr lang="it-IT" sz="1200" b="0" i="0" dirty="0">
                <a:effectLst/>
                <a:latin typeface="Menl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55075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Distributed 2 control Trajectories (Discrete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BA384-CCE2-275A-D001-1CA56D113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69" r="7662"/>
          <a:stretch/>
        </p:blipFill>
        <p:spPr>
          <a:xfrm>
            <a:off x="2404534" y="1637414"/>
            <a:ext cx="6739466" cy="4071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924374-22B7-F8EE-9AF6-05B2EA26B0CB}"/>
              </a:ext>
            </a:extLst>
          </p:cNvPr>
          <p:cNvSpPr txBox="1"/>
          <p:nvPr/>
        </p:nvSpPr>
        <p:spPr>
          <a:xfrm>
            <a:off x="0" y="2059356"/>
            <a:ext cx="240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effectLst/>
                <a:latin typeface="Menlo"/>
              </a:rPr>
              <a:t>[K_ddi_2,rho_dd</a:t>
            </a:r>
            <a:r>
              <a:rPr lang="it-IT" sz="1200" dirty="0">
                <a:latin typeface="Menlo"/>
              </a:rPr>
              <a:t>i_2</a:t>
            </a:r>
            <a:r>
              <a:rPr lang="it-IT" sz="1200" b="0" i="0" dirty="0">
                <a:effectLst/>
                <a:latin typeface="Menlo"/>
              </a:rPr>
              <a:t>,feas_ddi_2] = </a:t>
            </a:r>
            <a:r>
              <a:rPr lang="it-IT" sz="1200" b="0" i="0" dirty="0" err="1">
                <a:effectLst/>
                <a:latin typeface="Menlo"/>
              </a:rPr>
              <a:t>LMI_DT_DeDicont</a:t>
            </a:r>
            <a:r>
              <a:rPr lang="it-IT" sz="1200" b="0" i="0" dirty="0">
                <a:effectLst/>
                <a:latin typeface="Menlo"/>
              </a:rPr>
              <a:t>(F,G_comp,H_comp,N,ContStruc_ddi_2);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b="0" i="0" dirty="0">
              <a:effectLst/>
              <a:latin typeface="Menl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CE3D-C509-F7E9-1D0B-9030B9F700CE}"/>
              </a:ext>
            </a:extLst>
          </p:cNvPr>
          <p:cNvSpPr txBox="1"/>
          <p:nvPr/>
        </p:nvSpPr>
        <p:spPr>
          <a:xfrm>
            <a:off x="36282" y="3276165"/>
            <a:ext cx="236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enlo"/>
              </a:rPr>
              <a:t>[K_ddi_2_p, rho_ddi_2_p, feas_ddi_2_p] = </a:t>
            </a:r>
            <a:r>
              <a:rPr lang="en-US" sz="1200" b="0" i="0" dirty="0" err="1">
                <a:effectLst/>
                <a:latin typeface="Menlo"/>
              </a:rPr>
              <a:t>LMI_DT_DeDicont_perf_p</a:t>
            </a:r>
            <a:r>
              <a:rPr lang="en-US" sz="1200" b="0" i="0" dirty="0">
                <a:effectLst/>
                <a:latin typeface="Menlo"/>
              </a:rPr>
              <a:t>(F,G_comp,H_comp,N,ContStruc_ddi_2,0.5);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b="0" i="0" dirty="0">
              <a:effectLst/>
              <a:latin typeface="Menl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C4B36-8E67-DBAE-CEB8-286719952E98}"/>
              </a:ext>
            </a:extLst>
          </p:cNvPr>
          <p:cNvSpPr txBox="1"/>
          <p:nvPr/>
        </p:nvSpPr>
        <p:spPr>
          <a:xfrm>
            <a:off x="0" y="4543375"/>
            <a:ext cx="240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>
                <a:effectLst/>
                <a:latin typeface="Menlo"/>
              </a:rPr>
              <a:t>[K_ddi_2_h2, rho_ddi_2_h2, feas_ddi_2_h2] = LMI_DT_DeDicont_H2(F,G_comp,H_comp,N,ContStruc_ddi_2,qd,rd);</a:t>
            </a:r>
          </a:p>
        </p:txBody>
      </p:sp>
    </p:spTree>
    <p:extLst>
      <p:ext uri="{BB962C8B-B14F-4D97-AF65-F5344CB8AC3E}">
        <p14:creationId xmlns:p14="http://schemas.microsoft.com/office/powerpoint/2010/main" val="1760997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Distributed 2 control Eigenvalues (Continuous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3D8E1-B4BF-3606-B727-3E2869701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1" r="8476"/>
          <a:stretch/>
        </p:blipFill>
        <p:spPr>
          <a:xfrm>
            <a:off x="2247014" y="1506569"/>
            <a:ext cx="6896986" cy="42446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E18D6-34CB-462F-62B3-CE887714305F}"/>
                  </a:ext>
                </a:extLst>
              </p:cNvPr>
              <p:cNvSpPr txBox="1"/>
              <p:nvPr/>
            </p:nvSpPr>
            <p:spPr>
              <a:xfrm>
                <a:off x="199039" y="2046534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=−0.4998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E18D6-34CB-462F-62B3-CE8877143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39" y="2046534"/>
                <a:ext cx="2352173" cy="369332"/>
              </a:xfrm>
              <a:prstGeom prst="rect">
                <a:avLst/>
              </a:prstGeom>
              <a:blipFill>
                <a:blip r:embed="rId4"/>
                <a:stretch>
                  <a:fillRect l="-1813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9D27F2-80A6-F0E1-C493-9E9CC3952F93}"/>
                  </a:ext>
                </a:extLst>
              </p:cNvPr>
              <p:cNvSpPr txBox="1"/>
              <p:nvPr/>
            </p:nvSpPr>
            <p:spPr>
              <a:xfrm>
                <a:off x="199038" y="3071700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=−0.0042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9D27F2-80A6-F0E1-C493-9E9CC3952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38" y="3071700"/>
                <a:ext cx="2352173" cy="369332"/>
              </a:xfrm>
              <a:prstGeom prst="rect">
                <a:avLst/>
              </a:prstGeom>
              <a:blipFill>
                <a:blip r:embed="rId5"/>
                <a:stretch>
                  <a:fillRect l="-1813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72E604-7788-A2C4-4BB8-06B120D4D9A4}"/>
                  </a:ext>
                </a:extLst>
              </p:cNvPr>
              <p:cNvSpPr txBox="1"/>
              <p:nvPr/>
            </p:nvSpPr>
            <p:spPr>
              <a:xfrm>
                <a:off x="199039" y="3908090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=−0.0042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72E604-7788-A2C4-4BB8-06B120D4D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39" y="3908090"/>
                <a:ext cx="2352173" cy="369332"/>
              </a:xfrm>
              <a:prstGeom prst="rect">
                <a:avLst/>
              </a:prstGeom>
              <a:blipFill>
                <a:blip r:embed="rId6"/>
                <a:stretch>
                  <a:fillRect l="-1813" t="-3279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FC8274-EE50-59E9-6371-82B9DF482B76}"/>
                  </a:ext>
                </a:extLst>
              </p:cNvPr>
              <p:cNvSpPr txBox="1"/>
              <p:nvPr/>
            </p:nvSpPr>
            <p:spPr>
              <a:xfrm>
                <a:off x="199039" y="4804425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=−0.0025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FC8274-EE50-59E9-6371-82B9DF48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39" y="4804425"/>
                <a:ext cx="2352173" cy="369332"/>
              </a:xfrm>
              <a:prstGeom prst="rect">
                <a:avLst/>
              </a:prstGeom>
              <a:blipFill>
                <a:blip r:embed="rId7"/>
                <a:stretch>
                  <a:fillRect l="-1813" t="-3279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815BA3-464B-9C39-BBB2-3186B075E21D}"/>
              </a:ext>
            </a:extLst>
          </p:cNvPr>
          <p:cNvSpPr txBox="1"/>
          <p:nvPr/>
        </p:nvSpPr>
        <p:spPr>
          <a:xfrm>
            <a:off x="2667000" y="567819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ALL THE LMI PROBLEMS ARE </a:t>
            </a:r>
            <a:r>
              <a:rPr lang="it-IT" u="sng" dirty="0">
                <a:solidFill>
                  <a:srgbClr val="FF0000"/>
                </a:solidFill>
              </a:rPr>
              <a:t>FEASIBLE</a:t>
            </a:r>
            <a:r>
              <a:rPr lang="it-IT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54905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Distributed 2 control Eigenvalues (Discrete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B75AD-FD3E-B6BF-6F09-3D1751307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6" r="8494"/>
          <a:stretch/>
        </p:blipFill>
        <p:spPr>
          <a:xfrm>
            <a:off x="2197394" y="1506569"/>
            <a:ext cx="6946605" cy="42359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D2B85F-2628-2D5E-3CC8-D848A2891FFF}"/>
                  </a:ext>
                </a:extLst>
              </p:cNvPr>
              <p:cNvSpPr txBox="1"/>
              <p:nvPr/>
            </p:nvSpPr>
            <p:spPr>
              <a:xfrm>
                <a:off x="288521" y="2267380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=0.6470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D2B85F-2628-2D5E-3CC8-D848A2891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1" y="2267380"/>
                <a:ext cx="2352173" cy="369332"/>
              </a:xfrm>
              <a:prstGeom prst="rect">
                <a:avLst/>
              </a:prstGeom>
              <a:blipFill>
                <a:blip r:embed="rId4"/>
                <a:stretch>
                  <a:fillRect l="-1554" t="-4918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614C11-F33C-18C0-A536-E63A40F2C1D4}"/>
                  </a:ext>
                </a:extLst>
              </p:cNvPr>
              <p:cNvSpPr txBox="1"/>
              <p:nvPr/>
            </p:nvSpPr>
            <p:spPr>
              <a:xfrm>
                <a:off x="288520" y="3461593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=0.2579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614C11-F33C-18C0-A536-E63A40F2C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0" y="3461593"/>
                <a:ext cx="2352173" cy="369332"/>
              </a:xfrm>
              <a:prstGeom prst="rect">
                <a:avLst/>
              </a:prstGeom>
              <a:blipFill>
                <a:blip r:embed="rId5"/>
                <a:stretch>
                  <a:fillRect l="-1554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A1A82B-C01C-BFE8-3CED-ACCE8EA1B252}"/>
                  </a:ext>
                </a:extLst>
              </p:cNvPr>
              <p:cNvSpPr txBox="1"/>
              <p:nvPr/>
            </p:nvSpPr>
            <p:spPr>
              <a:xfrm>
                <a:off x="288521" y="4571257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=0.1152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A1A82B-C01C-BFE8-3CED-ACCE8EA1B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1" y="4571257"/>
                <a:ext cx="2352173" cy="369332"/>
              </a:xfrm>
              <a:prstGeom prst="rect">
                <a:avLst/>
              </a:prstGeom>
              <a:blipFill>
                <a:blip r:embed="rId6"/>
                <a:stretch>
                  <a:fillRect l="-1554" t="-5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787CC-9869-55E0-47FB-6FC581E8A49E}"/>
              </a:ext>
            </a:extLst>
          </p:cNvPr>
          <p:cNvSpPr txBox="1"/>
          <p:nvPr/>
        </p:nvSpPr>
        <p:spPr>
          <a:xfrm>
            <a:off x="2667000" y="567819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ALL THE LMI PROBLEMS ARE </a:t>
            </a:r>
            <a:r>
              <a:rPr lang="it-IT" u="sng" dirty="0">
                <a:solidFill>
                  <a:srgbClr val="FF0000"/>
                </a:solidFill>
              </a:rPr>
              <a:t>FEASIBLE</a:t>
            </a:r>
            <a:r>
              <a:rPr lang="it-IT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2180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Comments on the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Conclusions:</a:t>
            </a: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sp>
        <p:nvSpPr>
          <p:cNvPr id="3" name="Oval 2">
            <a:hlinkClick r:id="rId3" action="ppaction://hlinksldjump"/>
            <a:extLst>
              <a:ext uri="{FF2B5EF4-FFF2-40B4-BE49-F238E27FC236}">
                <a16:creationId xmlns:a16="http://schemas.microsoft.com/office/drawing/2014/main" id="{F45A534F-60D0-FCB5-53F5-6781435A7557}"/>
              </a:ext>
            </a:extLst>
          </p:cNvPr>
          <p:cNvSpPr/>
          <p:nvPr/>
        </p:nvSpPr>
        <p:spPr>
          <a:xfrm>
            <a:off x="185693" y="3429000"/>
            <a:ext cx="3039708" cy="13535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coupling between the rooms</a:t>
            </a:r>
          </a:p>
        </p:txBody>
      </p:sp>
      <p:sp>
        <p:nvSpPr>
          <p:cNvPr id="4" name="Oval 3">
            <a:hlinkClick r:id="rId4" action="ppaction://hlinksldjump"/>
            <a:extLst>
              <a:ext uri="{FF2B5EF4-FFF2-40B4-BE49-F238E27FC236}">
                <a16:creationId xmlns:a16="http://schemas.microsoft.com/office/drawing/2014/main" id="{0027A568-8919-BFC7-5102-C0031A68D85D}"/>
              </a:ext>
            </a:extLst>
          </p:cNvPr>
          <p:cNvSpPr/>
          <p:nvPr/>
        </p:nvSpPr>
        <p:spPr>
          <a:xfrm>
            <a:off x="3096887" y="4537005"/>
            <a:ext cx="3039708" cy="13535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and Control choices</a:t>
            </a:r>
            <a:endParaRPr lang="en-US" sz="18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hlinkClick r:id="rId5" action="ppaction://hlinksldjump"/>
            <a:extLst>
              <a:ext uri="{FF2B5EF4-FFF2-40B4-BE49-F238E27FC236}">
                <a16:creationId xmlns:a16="http://schemas.microsoft.com/office/drawing/2014/main" id="{45EEB1DB-9FD8-88FC-7F50-68A2FAAF70AC}"/>
              </a:ext>
            </a:extLst>
          </p:cNvPr>
          <p:cNvSpPr/>
          <p:nvPr/>
        </p:nvSpPr>
        <p:spPr>
          <a:xfrm>
            <a:off x="5918601" y="3429000"/>
            <a:ext cx="3129189" cy="13535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applicability of the solutions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41DF89-1EA4-7D81-B2A9-EE4E43422E3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9042" y="1925053"/>
            <a:ext cx="1797818" cy="1702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703297-24B1-3283-9D29-34A73DCA1B4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572000" y="1925053"/>
            <a:ext cx="44741" cy="2611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74B001-B8F8-3E95-7A7D-4160C634572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780246" y="1925053"/>
            <a:ext cx="1791754" cy="1702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49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3A9E07-C5E9-5593-5B2B-08D3EE8B8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1" t="71589" r="8476"/>
          <a:stretch/>
        </p:blipFill>
        <p:spPr>
          <a:xfrm>
            <a:off x="3190563" y="2283928"/>
            <a:ext cx="5953437" cy="10409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Low Coupling between the Rooms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Conclusions:</a:t>
            </a: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B93B6C-6633-71A9-1626-37B58C509B45}"/>
                  </a:ext>
                </a:extLst>
              </p:cNvPr>
              <p:cNvSpPr txBox="1"/>
              <p:nvPr/>
            </p:nvSpPr>
            <p:spPr>
              <a:xfrm>
                <a:off x="6959794" y="2937958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𝑟h𝑜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=−0.0025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B93B6C-6633-71A9-1626-37B58C50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794" y="2937958"/>
                <a:ext cx="23521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diagram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7586ACD0-C831-EB55-16E9-3E6C7D81B8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51" t="71957" r="8149" b="4050"/>
          <a:stretch/>
        </p:blipFill>
        <p:spPr>
          <a:xfrm>
            <a:off x="3190562" y="3466742"/>
            <a:ext cx="5953437" cy="8215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1E4923C-BBC9-4066-0BD6-55416C17D963}"/>
              </a:ext>
            </a:extLst>
          </p:cNvPr>
          <p:cNvSpPr txBox="1"/>
          <p:nvPr/>
        </p:nvSpPr>
        <p:spPr>
          <a:xfrm>
            <a:off x="404208" y="2435083"/>
            <a:ext cx="258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Distributed (Case 2):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0C1E3B-0FBB-17AB-AF31-86C2A201FEE6}"/>
                  </a:ext>
                </a:extLst>
              </p:cNvPr>
              <p:cNvSpPr txBox="1"/>
              <p:nvPr/>
            </p:nvSpPr>
            <p:spPr>
              <a:xfrm>
                <a:off x="6959794" y="4063127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𝑟h𝑜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=−0.0026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0C1E3B-0FBB-17AB-AF31-86C2A201F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794" y="4063127"/>
                <a:ext cx="23521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2F2FC60-9674-6AAC-D8A4-E9D66B0F2F52}"/>
              </a:ext>
            </a:extLst>
          </p:cNvPr>
          <p:cNvSpPr txBox="1"/>
          <p:nvPr/>
        </p:nvSpPr>
        <p:spPr>
          <a:xfrm>
            <a:off x="445883" y="3606792"/>
            <a:ext cx="2587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Distributed (Case 3):</a:t>
            </a:r>
          </a:p>
          <a:p>
            <a:r>
              <a:rPr lang="it-IT" sz="1200" dirty="0"/>
              <a:t>[</a:t>
            </a:r>
            <a:r>
              <a:rPr lang="it-IT" sz="1200" dirty="0" err="1"/>
              <a:t>coupling</a:t>
            </a:r>
            <a:r>
              <a:rPr lang="it-IT" sz="1200" dirty="0"/>
              <a:t> </a:t>
            </a:r>
            <a:r>
              <a:rPr lang="it-IT" sz="1200" dirty="0" err="1"/>
              <a:t>between</a:t>
            </a:r>
            <a:r>
              <a:rPr lang="it-IT" sz="1200" dirty="0"/>
              <a:t> opposite rooms]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7C36A0-D982-167D-35C2-658E2DEC4306}"/>
              </a:ext>
            </a:extLst>
          </p:cNvPr>
          <p:cNvSpPr txBox="1"/>
          <p:nvPr/>
        </p:nvSpPr>
        <p:spPr>
          <a:xfrm>
            <a:off x="2708345" y="4603711"/>
            <a:ext cx="381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u="sng" dirty="0">
                <a:solidFill>
                  <a:srgbClr val="FF0000"/>
                </a:solidFill>
              </a:rPr>
              <a:t>SAME</a:t>
            </a:r>
            <a:r>
              <a:rPr lang="it-IT" sz="2400" dirty="0">
                <a:solidFill>
                  <a:srgbClr val="FF0000"/>
                </a:solidFill>
              </a:rPr>
              <a:t> FOR DISCRETE TIME!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428A14-5F12-5FA8-DBA8-7709CAFEBF40}"/>
                  </a:ext>
                </a:extLst>
              </p:cNvPr>
              <p:cNvSpPr txBox="1"/>
              <p:nvPr/>
            </p:nvSpPr>
            <p:spPr>
              <a:xfrm>
                <a:off x="1196424" y="5431771"/>
                <a:ext cx="23521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Distributed (Case 2):</a:t>
                </a:r>
                <a:endParaRPr lang="it-IT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𝑟h𝑜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=0.1152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428A14-5F12-5FA8-DBA8-7709CAFEB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424" y="5431771"/>
                <a:ext cx="2352173" cy="646331"/>
              </a:xfrm>
              <a:prstGeom prst="rect">
                <a:avLst/>
              </a:prstGeom>
              <a:blipFill>
                <a:blip r:embed="rId8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1D4A61-2CB3-8E79-D64B-645B0B02E3D4}"/>
                  </a:ext>
                </a:extLst>
              </p:cNvPr>
              <p:cNvSpPr txBox="1"/>
              <p:nvPr/>
            </p:nvSpPr>
            <p:spPr>
              <a:xfrm>
                <a:off x="5783707" y="5422560"/>
                <a:ext cx="23521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Distributed (Case 3):</a:t>
                </a:r>
                <a:endParaRPr lang="it-IT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𝑟h𝑜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=0.1240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1D4A61-2CB3-8E79-D64B-645B0B02E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707" y="5422560"/>
                <a:ext cx="2352173" cy="646331"/>
              </a:xfrm>
              <a:prstGeom prst="rect">
                <a:avLst/>
              </a:prstGeom>
              <a:blipFill>
                <a:blip r:embed="rId9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042EC6-31C0-4E0D-3B9C-17079E85E01E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flipH="1">
            <a:off x="3548597" y="5065376"/>
            <a:ext cx="1068144" cy="689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7D74E5-2227-61EC-F390-14ADBDECF623}"/>
              </a:ext>
            </a:extLst>
          </p:cNvPr>
          <p:cNvCxnSpPr>
            <a:cxnSpLocks/>
            <a:stCxn id="27" idx="2"/>
            <a:endCxn id="29" idx="1"/>
          </p:cNvCxnSpPr>
          <p:nvPr/>
        </p:nvCxnSpPr>
        <p:spPr>
          <a:xfrm>
            <a:off x="4616741" y="5065376"/>
            <a:ext cx="1166966" cy="680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Arrow: Left 36">
            <a:hlinkClick r:id="rId10" action="ppaction://hlinksldjump"/>
            <a:extLst>
              <a:ext uri="{FF2B5EF4-FFF2-40B4-BE49-F238E27FC236}">
                <a16:creationId xmlns:a16="http://schemas.microsoft.com/office/drawing/2014/main" id="{2813BED2-3D26-8F1F-ECBB-24B151D608E1}"/>
              </a:ext>
            </a:extLst>
          </p:cNvPr>
          <p:cNvSpPr/>
          <p:nvPr/>
        </p:nvSpPr>
        <p:spPr>
          <a:xfrm>
            <a:off x="8339909" y="1293827"/>
            <a:ext cx="529655" cy="32232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8935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Real applicability of the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763" b="83803"/>
          <a:stretch/>
        </p:blipFill>
        <p:spPr>
          <a:xfrm>
            <a:off x="183262" y="6393551"/>
            <a:ext cx="3282314" cy="46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27" b="92483"/>
          <a:stretch/>
        </p:blipFill>
        <p:spPr>
          <a:xfrm>
            <a:off x="183262" y="6503279"/>
            <a:ext cx="3044570" cy="215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4504E8-4CF5-B535-D605-5B832F2626A3}"/>
              </a:ext>
            </a:extLst>
          </p:cNvPr>
          <p:cNvSpPr txBox="1">
            <a:spLocks/>
          </p:cNvSpPr>
          <p:nvPr/>
        </p:nvSpPr>
        <p:spPr>
          <a:xfrm>
            <a:off x="288521" y="1340585"/>
            <a:ext cx="86564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Conclusions:</a:t>
            </a:r>
          </a:p>
          <a:p>
            <a:r>
              <a:rPr lang="it-IT" sz="1800" dirty="0"/>
              <a:t> </a:t>
            </a:r>
          </a:p>
          <a:p>
            <a:endParaRPr lang="it-IT" sz="1800" dirty="0"/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4" name="Picture 3" descr="A black and white icon of a air conditioner&#10;&#10;Description automatically generated">
            <a:extLst>
              <a:ext uri="{FF2B5EF4-FFF2-40B4-BE49-F238E27FC236}">
                <a16:creationId xmlns:a16="http://schemas.microsoft.com/office/drawing/2014/main" id="{83C89942-C3F0-7D2C-97EC-2C1839018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27" t="40040" r="27302" b="19529"/>
          <a:stretch/>
        </p:blipFill>
        <p:spPr>
          <a:xfrm>
            <a:off x="100112" y="2513728"/>
            <a:ext cx="4516629" cy="25367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B0106C-E6AE-5F4D-B214-ED8F7EB1122B}"/>
                  </a:ext>
                </a:extLst>
              </p:cNvPr>
              <p:cNvSpPr txBox="1"/>
              <p:nvPr/>
            </p:nvSpPr>
            <p:spPr>
              <a:xfrm>
                <a:off x="4787247" y="3185105"/>
                <a:ext cx="3987209" cy="11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𝑊𝑜𝑟𝑠𝑡</m:t>
                      </m:r>
                      <m:r>
                        <a:rPr lang="it-IT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it-IT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𝑃𝑜𝑤𝑒𝑟</m:t>
                      </m:r>
                      <m:r>
                        <a:rPr lang="it-IT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𝑃𝑜𝑤𝑒𝑟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1500÷2600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𝐺𝑟𝑜𝑢𝑛𝑑</m:t>
                      </m:r>
                      <m:r>
                        <a:rPr lang="it-IT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𝐹𝑎𝑢𝑙𝑡</m:t>
                      </m:r>
                      <m:r>
                        <a:rPr lang="it-IT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𝐶𝑖𝑟𝑐𝑢𝑖𝑡</m:t>
                      </m:r>
                      <m:r>
                        <a:rPr lang="it-IT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𝐼𝑛𝑡𝑒𝑟𝑟𝑢𝑝𝑡𝑒𝑟</m:t>
                      </m:r>
                      <m:r>
                        <a:rPr lang="it-IT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𝑃𝑜𝑤𝑒𝑟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1500÷6000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B0106C-E6AE-5F4D-B214-ED8F7EB11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247" y="3185105"/>
                <a:ext cx="3987209" cy="1193981"/>
              </a:xfrm>
              <a:prstGeom prst="rect">
                <a:avLst/>
              </a:prstGeom>
              <a:blipFill>
                <a:blip r:embed="rId5"/>
                <a:stretch>
                  <a:fillRect r="-82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Left 6">
            <a:hlinkClick r:id="rId6" action="ppaction://hlinksldjump"/>
            <a:extLst>
              <a:ext uri="{FF2B5EF4-FFF2-40B4-BE49-F238E27FC236}">
                <a16:creationId xmlns:a16="http://schemas.microsoft.com/office/drawing/2014/main" id="{76B7DB8F-EF3C-5126-5630-477AB4CA07D5}"/>
              </a:ext>
            </a:extLst>
          </p:cNvPr>
          <p:cNvSpPr/>
          <p:nvPr/>
        </p:nvSpPr>
        <p:spPr>
          <a:xfrm>
            <a:off x="8339909" y="1293827"/>
            <a:ext cx="529655" cy="32232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43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798" b="78381"/>
          <a:stretch/>
        </p:blipFill>
        <p:spPr>
          <a:xfrm>
            <a:off x="183262" y="6393551"/>
            <a:ext cx="3007994" cy="619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A314B-554D-945F-2D85-3E8CBF06E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81" b="84440"/>
          <a:stretch/>
        </p:blipFill>
        <p:spPr>
          <a:xfrm>
            <a:off x="183262" y="6503279"/>
            <a:ext cx="3145154" cy="446161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BF44-AEDA-F8D3-094C-E7F422535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7200" dirty="0"/>
              <a:t>THANKS TO EVERYONE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09621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  <p:sndAc>
          <p:stSnd>
            <p:snd r:embed="rId2" name="applause.wav"/>
          </p:stSnd>
        </p:sndAc>
      </p:transition>
    </mc:Choice>
    <mc:Fallback>
      <p:transition>
        <p:fade/>
        <p:sndAc>
          <p:stSnd>
            <p:snd r:embed="rId2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39166"/>
            <a:ext cx="8581043" cy="840400"/>
          </a:xfrm>
        </p:spPr>
        <p:txBody>
          <a:bodyPr/>
          <a:lstStyle/>
          <a:p>
            <a:r>
              <a:rPr lang="en-US" dirty="0"/>
              <a:t>Linearization around the equilibrium point: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40" b="92214"/>
          <a:stretch/>
        </p:blipFill>
        <p:spPr>
          <a:xfrm>
            <a:off x="183263" y="6393551"/>
            <a:ext cx="4498466" cy="32528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94AA2F-CEAE-3C24-2864-EC2AD8811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5362" y="1524081"/>
            <a:ext cx="6973273" cy="4324954"/>
          </a:xfrm>
        </p:spPr>
      </p:pic>
    </p:spTree>
    <p:extLst>
      <p:ext uri="{BB962C8B-B14F-4D97-AF65-F5344CB8AC3E}">
        <p14:creationId xmlns:p14="http://schemas.microsoft.com/office/powerpoint/2010/main" val="1574636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39166"/>
            <a:ext cx="8581043" cy="840400"/>
          </a:xfrm>
        </p:spPr>
        <p:txBody>
          <a:bodyPr/>
          <a:lstStyle/>
          <a:p>
            <a:r>
              <a:rPr lang="en-US" dirty="0"/>
              <a:t>Description of the system and Design Choices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1EBFC-3B3F-928A-F838-E82C9CACB8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3577"/>
                <a:ext cx="8323726" cy="4525963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The sampling time </a:t>
                </a:r>
                <a:r>
                  <a:rPr lang="it-IT" dirty="0" err="1"/>
                  <a:t>has</a:t>
                </a:r>
                <a:r>
                  <a:rPr lang="it-IT" dirty="0"/>
                  <a:t> </a:t>
                </a:r>
                <a:r>
                  <a:rPr lang="it-IT" dirty="0" err="1"/>
                  <a:t>been</a:t>
                </a:r>
                <a:r>
                  <a:rPr lang="it-IT" dirty="0"/>
                  <a:t> </a:t>
                </a:r>
                <a:r>
                  <a:rPr lang="it-IT" dirty="0" err="1"/>
                  <a:t>chosen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follows: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d>
                        </m:den>
                      </m:f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The system </a:t>
                </a:r>
                <a:r>
                  <a:rPr lang="it-IT" dirty="0" err="1"/>
                  <a:t>has</a:t>
                </a:r>
                <a:r>
                  <a:rPr lang="it-IT" dirty="0"/>
                  <a:t> 4 </a:t>
                </a:r>
                <a:r>
                  <a:rPr lang="it-IT" dirty="0" err="1"/>
                  <a:t>states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represent</a:t>
                </a:r>
                <a:r>
                  <a:rPr lang="it-IT" dirty="0"/>
                  <a:t> the temperature in </a:t>
                </a:r>
                <a:r>
                  <a:rPr lang="it-IT" dirty="0" err="1"/>
                  <a:t>each</a:t>
                </a:r>
                <a:r>
                  <a:rPr lang="it-IT" dirty="0"/>
                  <a:t> room.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 err="1"/>
                  <a:t>There</a:t>
                </a:r>
                <a:r>
                  <a:rPr lang="it-IT" dirty="0"/>
                  <a:t> are 4 inputs, </a:t>
                </a:r>
                <a:r>
                  <a:rPr lang="it-IT" dirty="0" err="1"/>
                  <a:t>which</a:t>
                </a:r>
                <a:r>
                  <a:rPr lang="it-IT" dirty="0"/>
                  <a:t> are temperature </a:t>
                </a:r>
                <a:r>
                  <a:rPr lang="it-IT" dirty="0" err="1"/>
                  <a:t>actuators</a:t>
                </a:r>
                <a:r>
                  <a:rPr lang="it-IT" dirty="0"/>
                  <a:t>, one for </a:t>
                </a:r>
                <a:r>
                  <a:rPr lang="it-IT" dirty="0" err="1"/>
                  <a:t>each</a:t>
                </a:r>
                <a:r>
                  <a:rPr lang="it-IT" dirty="0"/>
                  <a:t> room.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 err="1"/>
                  <a:t>There</a:t>
                </a:r>
                <a:r>
                  <a:rPr lang="it-IT" dirty="0"/>
                  <a:t> are 4 outputs,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represent</a:t>
                </a:r>
                <a:r>
                  <a:rPr lang="it-IT" dirty="0"/>
                  <a:t> the 4 temperature </a:t>
                </a:r>
                <a:r>
                  <a:rPr lang="it-IT" dirty="0" err="1"/>
                  <a:t>sensors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actual</a:t>
                </a:r>
                <a:r>
                  <a:rPr lang="it-IT" dirty="0"/>
                  <a:t> temperature of </a:t>
                </a:r>
                <a:r>
                  <a:rPr lang="it-IT" dirty="0" err="1"/>
                  <a:t>each</a:t>
                </a:r>
                <a:r>
                  <a:rPr lang="it-IT" dirty="0"/>
                  <a:t> room.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The discrete time system </a:t>
                </a:r>
                <a:r>
                  <a:rPr lang="it-IT" dirty="0" err="1"/>
                  <a:t>matrices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been</a:t>
                </a:r>
                <a:r>
                  <a:rPr lang="it-IT" dirty="0"/>
                  <a:t> </a:t>
                </a:r>
                <a:r>
                  <a:rPr lang="it-IT" dirty="0" err="1"/>
                  <a:t>obtained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follows;</a:t>
                </a:r>
                <a:endParaRPr lang="it-IT" b="0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𝑠𝑠𝑑𝑎𝑡𝑎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𝑧𝑜h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1EBFC-3B3F-928A-F838-E82C9CACB8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3577"/>
                <a:ext cx="8323726" cy="4525963"/>
              </a:xfrm>
              <a:blipFill>
                <a:blip r:embed="rId2"/>
                <a:stretch>
                  <a:fillRect l="-806" t="-1617" b="-5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1E2845-1CB5-AB21-E6D6-45003D0F838B}"/>
                  </a:ext>
                </a:extLst>
              </p:cNvPr>
              <p:cNvSpPr txBox="1"/>
              <p:nvPr/>
            </p:nvSpPr>
            <p:spPr>
              <a:xfrm>
                <a:off x="5702416" y="1994527"/>
                <a:ext cx="1180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𝑐𝑙𝑜𝑠𝑒𝑠𝑡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𝑒𝑖𝑔𝑒𝑛𝑣𝑎𝑙𝑢𝑒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𝐼𝑚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𝑎𝑥𝑖𝑠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1E2845-1CB5-AB21-E6D6-45003D0F8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416" y="1994527"/>
                <a:ext cx="1180447" cy="307777"/>
              </a:xfrm>
              <a:prstGeom prst="rect">
                <a:avLst/>
              </a:prstGeom>
              <a:blipFill>
                <a:blip r:embed="rId4"/>
                <a:stretch>
                  <a:fillRect r="-153093"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4FC3045-74FB-4F20-60F6-96C5D83C2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414" b="90415"/>
          <a:stretch/>
        </p:blipFill>
        <p:spPr>
          <a:xfrm>
            <a:off x="1" y="6393551"/>
            <a:ext cx="4572000" cy="4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85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94C6-58FA-EC89-619C-AB7A8ED4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Division</a:t>
            </a:r>
            <a:r>
              <a:rPr lang="it-IT" dirty="0"/>
              <a:t> in </a:t>
            </a:r>
            <a:r>
              <a:rPr lang="it-IT" dirty="0" err="1"/>
              <a:t>Subsystems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9940C-A109-CFB4-96DD-96DBB4033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521" y="1344168"/>
                <a:ext cx="8581043" cy="478199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The system can be </a:t>
                </a:r>
                <a:r>
                  <a:rPr lang="it-IT" dirty="0" err="1"/>
                  <a:t>divided</a:t>
                </a:r>
                <a:r>
                  <a:rPr lang="it-IT" dirty="0"/>
                  <a:t> in 4 </a:t>
                </a:r>
                <a:r>
                  <a:rPr lang="it-IT" dirty="0" err="1"/>
                  <a:t>subsystems</a:t>
                </a:r>
                <a:r>
                  <a:rPr lang="it-IT" dirty="0"/>
                  <a:t> (the 4 rooms), thanks to the </a:t>
                </a:r>
                <a:r>
                  <a:rPr lang="it-IT" dirty="0" err="1"/>
                  <a:t>physical</a:t>
                </a:r>
                <a:r>
                  <a:rPr lang="it-IT" dirty="0"/>
                  <a:t> </a:t>
                </a:r>
                <a:r>
                  <a:rPr lang="it-IT" dirty="0" err="1"/>
                  <a:t>inspection</a:t>
                </a:r>
                <a:r>
                  <a:rPr lang="it-IT" dirty="0"/>
                  <a:t> of the system: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sSub>
                        <m:sSub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sSub>
                        <m:sSub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sSub>
                        <m:sSub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800" dirty="0"/>
              </a:p>
              <a:p>
                <a:endParaRPr lang="it-IT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it-IT" sz="1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8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𝑜𝑙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𝑜𝑙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𝑜𝑙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𝑜𝑙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9940C-A109-CFB4-96DD-96DBB4033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521" y="1344168"/>
                <a:ext cx="8581043" cy="4781995"/>
              </a:xfrm>
              <a:blipFill>
                <a:blip r:embed="rId2"/>
                <a:stretch>
                  <a:fillRect l="-781" t="-7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83FD0F5-231D-328D-2F64-E6786637C333}"/>
              </a:ext>
            </a:extLst>
          </p:cNvPr>
          <p:cNvSpPr/>
          <p:nvPr/>
        </p:nvSpPr>
        <p:spPr>
          <a:xfrm>
            <a:off x="3547872" y="3410711"/>
            <a:ext cx="2496312" cy="26517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5C2E9-74B5-9F91-6BBD-B92A8FD67D92}"/>
              </a:ext>
            </a:extLst>
          </p:cNvPr>
          <p:cNvSpPr/>
          <p:nvPr/>
        </p:nvSpPr>
        <p:spPr>
          <a:xfrm>
            <a:off x="3547872" y="3675888"/>
            <a:ext cx="2496312" cy="26517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1FF794-178E-FF68-44FB-0019153916D4}"/>
              </a:ext>
            </a:extLst>
          </p:cNvPr>
          <p:cNvSpPr/>
          <p:nvPr/>
        </p:nvSpPr>
        <p:spPr>
          <a:xfrm>
            <a:off x="3547872" y="3947160"/>
            <a:ext cx="2496312" cy="265177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B58A3-0387-8AB3-A21B-A9EF1C10B059}"/>
              </a:ext>
            </a:extLst>
          </p:cNvPr>
          <p:cNvSpPr/>
          <p:nvPr/>
        </p:nvSpPr>
        <p:spPr>
          <a:xfrm>
            <a:off x="3547872" y="4222843"/>
            <a:ext cx="2496312" cy="26517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0BA95-36F1-5A96-D58A-BE2A17BAC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14" b="90415"/>
          <a:stretch/>
        </p:blipFill>
        <p:spPr>
          <a:xfrm>
            <a:off x="1" y="6393551"/>
            <a:ext cx="4572000" cy="4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70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39166"/>
            <a:ext cx="8581043" cy="840400"/>
          </a:xfrm>
        </p:spPr>
        <p:txBody>
          <a:bodyPr/>
          <a:lstStyle/>
          <a:p>
            <a:r>
              <a:rPr lang="en-US" dirty="0"/>
              <a:t>Open Loop Stability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1EBFC-3B3F-928A-F838-E82C9CACB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6" y="1423577"/>
            <a:ext cx="8323726" cy="4525963"/>
          </a:xfrm>
        </p:spPr>
        <p:txBody>
          <a:bodyPr/>
          <a:lstStyle/>
          <a:p>
            <a:pPr algn="ctr"/>
            <a:r>
              <a:rPr lang="it-IT" dirty="0"/>
              <a:t>The Open Loop System </a:t>
            </a:r>
            <a:r>
              <a:rPr lang="it-IT" dirty="0" err="1"/>
              <a:t>is</a:t>
            </a:r>
            <a:endParaRPr lang="it-IT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DFA6C1-221F-3741-DAD3-EDAD70F505A4}"/>
              </a:ext>
            </a:extLst>
          </p:cNvPr>
          <p:cNvCxnSpPr/>
          <p:nvPr/>
        </p:nvCxnSpPr>
        <p:spPr>
          <a:xfrm flipH="1">
            <a:off x="2496312" y="1874520"/>
            <a:ext cx="1656653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6A660E-BDCC-E8CB-42D0-02EFAEF45443}"/>
              </a:ext>
            </a:extLst>
          </p:cNvPr>
          <p:cNvSpPr txBox="1"/>
          <p:nvPr/>
        </p:nvSpPr>
        <p:spPr>
          <a:xfrm>
            <a:off x="1504982" y="2467094"/>
            <a:ext cx="199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CONTINUOUS 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71C85D-CB1C-DF8D-DB0D-893C085D9EAC}"/>
              </a:ext>
            </a:extLst>
          </p:cNvPr>
          <p:cNvCxnSpPr>
            <a:cxnSpLocks/>
          </p:cNvCxnSpPr>
          <p:nvPr/>
        </p:nvCxnSpPr>
        <p:spPr>
          <a:xfrm>
            <a:off x="4991037" y="1874520"/>
            <a:ext cx="1847088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94AD112-86BF-265A-C4BF-8B8632820E53}"/>
              </a:ext>
            </a:extLst>
          </p:cNvPr>
          <p:cNvSpPr txBox="1"/>
          <p:nvPr/>
        </p:nvSpPr>
        <p:spPr>
          <a:xfrm>
            <a:off x="6125499" y="2471404"/>
            <a:ext cx="199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DISCRETE TIME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4ADAE7-DE38-97E9-AA05-1405E5A1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7" y="2836426"/>
            <a:ext cx="4215533" cy="16238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D17303-8DFC-1F9B-9EF8-4524DBB023B4}"/>
              </a:ext>
            </a:extLst>
          </p:cNvPr>
          <p:cNvSpPr txBox="1"/>
          <p:nvPr/>
        </p:nvSpPr>
        <p:spPr>
          <a:xfrm>
            <a:off x="896112" y="4497647"/>
            <a:ext cx="30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Approximately</a:t>
            </a:r>
            <a:r>
              <a:rPr lang="it-IT" dirty="0"/>
              <a:t> Simply </a:t>
            </a:r>
            <a:r>
              <a:rPr lang="it-IT" dirty="0" err="1"/>
              <a:t>Stable</a:t>
            </a:r>
            <a:endParaRPr lang="it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3045-AE28-BBB5-AFBA-1AC614EEE150}"/>
              </a:ext>
            </a:extLst>
          </p:cNvPr>
          <p:cNvSpPr txBox="1"/>
          <p:nvPr/>
        </p:nvSpPr>
        <p:spPr>
          <a:xfrm>
            <a:off x="5897407" y="4460308"/>
            <a:ext cx="30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Asymptotically</a:t>
            </a:r>
            <a:r>
              <a:rPr lang="it-IT" dirty="0"/>
              <a:t> </a:t>
            </a:r>
            <a:r>
              <a:rPr lang="it-IT" dirty="0" err="1"/>
              <a:t>Stable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DF66FE-3A61-43F8-BCC0-910925E13144}"/>
                  </a:ext>
                </a:extLst>
              </p:cNvPr>
              <p:cNvSpPr txBox="1"/>
              <p:nvPr/>
            </p:nvSpPr>
            <p:spPr>
              <a:xfrm>
                <a:off x="4437814" y="5164388"/>
                <a:ext cx="494652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={0.9048, 0.7408,0.4504,0.5501}</m:t>
                      </m:r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		</a:t>
                </a:r>
                <a:r>
                  <a:rPr lang="it-IT" sz="1400" b="0" dirty="0"/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=0.9048</m:t>
                    </m:r>
                  </m:oMath>
                </a14:m>
                <a:endParaRPr lang="it-IT" dirty="0"/>
              </a:p>
              <a:p>
                <a:r>
                  <a:rPr lang="it-IT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DF66FE-3A61-43F8-BCC0-910925E13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14" y="5164388"/>
                <a:ext cx="4946522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DBD36F-3243-52C3-F889-ADEE778FC0FE}"/>
                  </a:ext>
                </a:extLst>
              </p:cNvPr>
              <p:cNvSpPr txBox="1"/>
              <p:nvPr/>
            </p:nvSpPr>
            <p:spPr>
              <a:xfrm>
                <a:off x="12383" y="5175486"/>
                <a:ext cx="47941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−0.002, −0.0015,−0.00075,−0.00025</m:t>
                          </m:r>
                        </m:e>
                      </m:d>
                    </m:oMath>
                  </m:oMathPara>
                </a14:m>
                <a:endParaRPr lang="it-IT" sz="1400" b="0" dirty="0"/>
              </a:p>
              <a:p>
                <a:r>
                  <a:rPr lang="it-IT" sz="1400" dirty="0"/>
                  <a:t>	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=−0.00025</m:t>
                    </m:r>
                  </m:oMath>
                </a14:m>
                <a:endParaRPr lang="it-IT" sz="1400" b="0" dirty="0"/>
              </a:p>
              <a:p>
                <a:endParaRPr lang="it-IT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DBD36F-3243-52C3-F889-ADEE778F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3" y="5175486"/>
                <a:ext cx="4794122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25761D08-AFD9-C2C5-D235-C47EBFBD5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358" y="2862580"/>
            <a:ext cx="4215533" cy="1616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6FB7A4-B7B9-AB03-74F6-4BAC68FE5D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2414" b="90415"/>
          <a:stretch/>
        </p:blipFill>
        <p:spPr>
          <a:xfrm>
            <a:off x="1" y="6393551"/>
            <a:ext cx="4572000" cy="4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51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39166"/>
            <a:ext cx="8581043" cy="840400"/>
          </a:xfrm>
        </p:spPr>
        <p:txBody>
          <a:bodyPr/>
          <a:lstStyle/>
          <a:p>
            <a:r>
              <a:rPr lang="en-US" dirty="0"/>
              <a:t>Control Architectures with State Feedback Control Laws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CFF6-6833-D2CF-C6EF-3AC80005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14" b="90415"/>
          <a:stretch/>
        </p:blipFill>
        <p:spPr>
          <a:xfrm>
            <a:off x="1" y="6393551"/>
            <a:ext cx="4572000" cy="400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1EBFC-3B3F-928A-F838-E82C9CACB8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136" y="1423577"/>
                <a:ext cx="8323726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700" dirty="0"/>
                  <a:t>Centralized case: a single controller with the knowledge of the </a:t>
                </a:r>
                <a:r>
                  <a:rPr lang="it-IT" sz="1700" dirty="0" err="1"/>
                  <a:t>entire</a:t>
                </a:r>
                <a:r>
                  <a:rPr lang="it-IT" sz="1700" dirty="0"/>
                  <a:t> system </a:t>
                </a:r>
                <a:r>
                  <a:rPr lang="it-IT" sz="1700" dirty="0" err="1"/>
                  <a:t>is</a:t>
                </a:r>
                <a:r>
                  <a:rPr lang="it-IT" sz="1700" dirty="0"/>
                  <a:t> </a:t>
                </a:r>
                <a:r>
                  <a:rPr lang="it-IT" sz="1700" dirty="0" err="1"/>
                  <a:t>applied</a:t>
                </a:r>
                <a:r>
                  <a:rPr lang="it-IT" sz="17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𝐶𝑜𝑛𝑡𝑆𝑡𝑟𝑢𝑐𝑡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𝑜𝑛𝑒𝑠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7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700" dirty="0" err="1"/>
                  <a:t>Decentralized</a:t>
                </a:r>
                <a:r>
                  <a:rPr lang="it-IT" sz="1700" dirty="0"/>
                  <a:t> case: N controllers (one for </a:t>
                </a:r>
                <a:r>
                  <a:rPr lang="it-IT" sz="1700" dirty="0" err="1"/>
                  <a:t>each</a:t>
                </a:r>
                <a:r>
                  <a:rPr lang="it-IT" sz="1700" dirty="0"/>
                  <a:t> </a:t>
                </a:r>
                <a:r>
                  <a:rPr lang="it-IT" sz="1700" dirty="0" err="1"/>
                  <a:t>subsytem</a:t>
                </a:r>
                <a:r>
                  <a:rPr lang="it-IT" sz="1700" dirty="0"/>
                  <a:t>) with the knowledge of  </a:t>
                </a:r>
                <a:r>
                  <a:rPr lang="it-IT" sz="1700" dirty="0" err="1"/>
                  <a:t>their</a:t>
                </a:r>
                <a:r>
                  <a:rPr lang="it-IT" sz="1700" dirty="0"/>
                  <a:t> </a:t>
                </a:r>
                <a:r>
                  <a:rPr lang="it-IT" sz="1700" dirty="0" err="1"/>
                  <a:t>subsystem</a:t>
                </a:r>
                <a:r>
                  <a:rPr lang="it-IT" sz="1700" dirty="0"/>
                  <a:t> </a:t>
                </a:r>
                <a:r>
                  <a:rPr lang="it-IT" sz="1700" dirty="0" err="1"/>
                  <a:t>only</a:t>
                </a:r>
                <a:r>
                  <a:rPr lang="it-IT" sz="1700" dirty="0"/>
                  <a:t> </a:t>
                </a:r>
                <a:r>
                  <a:rPr lang="it-IT" sz="1700" dirty="0" err="1"/>
                  <a:t>is</a:t>
                </a:r>
                <a:r>
                  <a:rPr lang="it-IT" sz="1700" dirty="0"/>
                  <a:t> </a:t>
                </a:r>
                <a:r>
                  <a:rPr lang="it-IT" sz="1700" dirty="0" err="1"/>
                  <a:t>applied</a:t>
                </a:r>
                <a:r>
                  <a:rPr lang="it-IT" sz="1700" dirty="0"/>
                  <a:t>.</a:t>
                </a:r>
                <a:endParaRPr lang="it-IT" sz="17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𝐶𝑜𝑛𝑡𝑆𝑡𝑟𝑢𝑐𝑡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7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700" dirty="0"/>
                  <a:t>Distributed case 1: N controllers (one for </a:t>
                </a:r>
                <a:r>
                  <a:rPr lang="it-IT" sz="1700" dirty="0" err="1"/>
                  <a:t>each</a:t>
                </a:r>
                <a:r>
                  <a:rPr lang="it-IT" sz="1700" dirty="0"/>
                  <a:t> </a:t>
                </a:r>
                <a:r>
                  <a:rPr lang="it-IT" sz="1700" dirty="0" err="1"/>
                  <a:t>subsystem</a:t>
                </a:r>
                <a:r>
                  <a:rPr lang="it-IT" sz="1700" dirty="0"/>
                  <a:t> </a:t>
                </a:r>
                <a:r>
                  <a:rPr lang="it-IT" sz="1700" dirty="0" err="1"/>
                  <a:t>communicating</a:t>
                </a:r>
                <a:r>
                  <a:rPr lang="it-IT" sz="1700" dirty="0"/>
                  <a:t> with </a:t>
                </a:r>
                <a:r>
                  <a:rPr lang="it-IT" sz="1700" dirty="0" err="1"/>
                  <a:t>each</a:t>
                </a:r>
                <a:r>
                  <a:rPr lang="it-IT" sz="1700" dirty="0"/>
                  <a:t> </a:t>
                </a:r>
                <a:r>
                  <a:rPr lang="it-IT" sz="1700" dirty="0" err="1"/>
                  <a:t>other</a:t>
                </a:r>
                <a:r>
                  <a:rPr lang="it-IT" sz="1700" dirty="0"/>
                  <a:t>) with the knowledge of </a:t>
                </a:r>
                <a:r>
                  <a:rPr lang="it-IT" sz="1700" dirty="0" err="1"/>
                  <a:t>their</a:t>
                </a:r>
                <a:r>
                  <a:rPr lang="it-IT" sz="1700" dirty="0"/>
                  <a:t> </a:t>
                </a:r>
                <a:r>
                  <a:rPr lang="it-IT" sz="1700" dirty="0" err="1"/>
                  <a:t>subsytem</a:t>
                </a:r>
                <a:r>
                  <a:rPr lang="it-IT" sz="1700" dirty="0"/>
                  <a:t> and </a:t>
                </a:r>
                <a:r>
                  <a:rPr lang="it-IT" sz="1700" dirty="0" err="1"/>
                  <a:t>they</a:t>
                </a:r>
                <a:r>
                  <a:rPr lang="it-IT" sz="1700" dirty="0"/>
                  <a:t> can </a:t>
                </a:r>
                <a:r>
                  <a:rPr lang="it-IT" sz="1700" dirty="0" err="1"/>
                  <a:t>communicate</a:t>
                </a:r>
                <a:r>
                  <a:rPr lang="it-IT" sz="1700" dirty="0"/>
                  <a:t> with </a:t>
                </a:r>
                <a:r>
                  <a:rPr lang="it-IT" sz="1700" dirty="0" err="1"/>
                  <a:t>their</a:t>
                </a:r>
                <a:r>
                  <a:rPr lang="it-IT" sz="1700" dirty="0"/>
                  <a:t> </a:t>
                </a:r>
                <a:r>
                  <a:rPr lang="it-IT" sz="1700" dirty="0" err="1"/>
                  <a:t>adjacent</a:t>
                </a:r>
                <a:r>
                  <a:rPr lang="it-IT" sz="1700" dirty="0"/>
                  <a:t> rooms.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𝐶𝑜𝑛𝑡𝑆𝑡𝑟𝑢𝑐𝑡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7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700" dirty="0"/>
                  <a:t>Distributed case 2: N controllers (one for </a:t>
                </a:r>
                <a:r>
                  <a:rPr lang="it-IT" sz="1700" dirty="0" err="1"/>
                  <a:t>each</a:t>
                </a:r>
                <a:r>
                  <a:rPr lang="it-IT" sz="1700" dirty="0"/>
                  <a:t> </a:t>
                </a:r>
                <a:r>
                  <a:rPr lang="it-IT" sz="1700" dirty="0" err="1"/>
                  <a:t>subsystem</a:t>
                </a:r>
                <a:r>
                  <a:rPr lang="it-IT" sz="1700" dirty="0"/>
                  <a:t> </a:t>
                </a:r>
                <a:r>
                  <a:rPr lang="it-IT" sz="1700" dirty="0" err="1"/>
                  <a:t>communicating</a:t>
                </a:r>
                <a:r>
                  <a:rPr lang="it-IT" sz="1700" dirty="0"/>
                  <a:t> with </a:t>
                </a:r>
                <a:r>
                  <a:rPr lang="it-IT" sz="1700" dirty="0" err="1"/>
                  <a:t>each</a:t>
                </a:r>
                <a:r>
                  <a:rPr lang="it-IT" sz="1700" dirty="0"/>
                  <a:t> </a:t>
                </a:r>
                <a:r>
                  <a:rPr lang="it-IT" sz="1700" dirty="0" err="1"/>
                  <a:t>other</a:t>
                </a:r>
                <a:r>
                  <a:rPr lang="it-IT" sz="1700" dirty="0"/>
                  <a:t>) with the knowledge of </a:t>
                </a:r>
                <a:r>
                  <a:rPr lang="it-IT" sz="1700" dirty="0" err="1"/>
                  <a:t>their</a:t>
                </a:r>
                <a:r>
                  <a:rPr lang="it-IT" sz="1700" dirty="0"/>
                  <a:t> </a:t>
                </a:r>
                <a:r>
                  <a:rPr lang="it-IT" sz="1700" dirty="0" err="1"/>
                  <a:t>subsytem</a:t>
                </a:r>
                <a:r>
                  <a:rPr lang="it-IT" sz="1700" dirty="0"/>
                  <a:t> and </a:t>
                </a:r>
                <a:r>
                  <a:rPr lang="it-IT" sz="1700" dirty="0" err="1"/>
                  <a:t>they</a:t>
                </a:r>
                <a:r>
                  <a:rPr lang="it-IT" sz="1700" dirty="0"/>
                  <a:t> can </a:t>
                </a:r>
                <a:r>
                  <a:rPr lang="it-IT" sz="1700" dirty="0" err="1"/>
                  <a:t>communicate</a:t>
                </a:r>
                <a:r>
                  <a:rPr lang="it-IT" sz="1700" dirty="0"/>
                  <a:t> </a:t>
                </a:r>
                <a:r>
                  <a:rPr lang="it-IT" sz="1700" dirty="0" err="1"/>
                  <a:t>according</a:t>
                </a:r>
                <a:r>
                  <a:rPr lang="it-IT" sz="1700" dirty="0"/>
                  <a:t> to the doors </a:t>
                </a:r>
                <a:r>
                  <a:rPr lang="it-IT" sz="1700" dirty="0" err="1"/>
                  <a:t>structure</a:t>
                </a:r>
                <a:r>
                  <a:rPr lang="it-IT" sz="1700" dirty="0"/>
                  <a:t> (A with B and C, C with A,…).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𝐶𝑜𝑛𝑡𝑆𝑡𝑟𝑢𝑐𝑡</m:t>
                      </m:r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it-IT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1EBFC-3B3F-928A-F838-E82C9CACB8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136" y="1423577"/>
                <a:ext cx="8323726" cy="4525963"/>
              </a:xfrm>
              <a:blipFill>
                <a:blip r:embed="rId3"/>
                <a:stretch>
                  <a:fillRect l="-293" t="-14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657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DCD228-C463-CD96-D953-E568A197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39166"/>
            <a:ext cx="8581043" cy="840400"/>
          </a:xfrm>
        </p:spPr>
        <p:txBody>
          <a:bodyPr/>
          <a:lstStyle/>
          <a:p>
            <a:r>
              <a:rPr lang="en-US" dirty="0"/>
              <a:t>Definition of Fixed Modes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3CF6D9-5AFA-51BF-C7A7-FE38BE90F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254" y="2105437"/>
            <a:ext cx="2610214" cy="714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EF2FE-AC93-E100-44FA-B6048901F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0" y="3327052"/>
            <a:ext cx="2400635" cy="685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E462A-0D36-069F-4351-442C93E9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788" y="2249231"/>
            <a:ext cx="3029373" cy="485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48854A-B9BB-E4BF-8975-E83F30628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788" y="3346105"/>
            <a:ext cx="3038899" cy="64779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6001C23-1812-1C58-AE4F-75B27610E86E}"/>
              </a:ext>
            </a:extLst>
          </p:cNvPr>
          <p:cNvGrpSpPr/>
          <p:nvPr/>
        </p:nvGrpSpPr>
        <p:grpSpPr>
          <a:xfrm>
            <a:off x="3858534" y="4487155"/>
            <a:ext cx="2977338" cy="885731"/>
            <a:chOff x="3404722" y="4546873"/>
            <a:chExt cx="2977338" cy="8857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D83600-8BA5-983A-EB08-5C908A15F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4722" y="4546873"/>
              <a:ext cx="2977338" cy="8857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F5DE20-4349-1FA2-AF9F-CEFD61A9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8096" y="4779635"/>
              <a:ext cx="809738" cy="13336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7846E7C-F442-CFD0-E6DD-1C388BE8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03517" y="4930178"/>
              <a:ext cx="809739" cy="22083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3A521AE-E77F-1FA0-3EFF-D83BF07E4988}"/>
              </a:ext>
            </a:extLst>
          </p:cNvPr>
          <p:cNvSpPr txBox="1"/>
          <p:nvPr/>
        </p:nvSpPr>
        <p:spPr>
          <a:xfrm>
            <a:off x="535234" y="1709363"/>
            <a:ext cx="650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Centralized</a:t>
            </a:r>
            <a:r>
              <a:rPr lang="it-IT" dirty="0"/>
              <a:t> case (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static</a:t>
            </a:r>
            <a:r>
              <a:rPr lang="it-IT" dirty="0"/>
              <a:t> output feedback control </a:t>
            </a:r>
            <a:r>
              <a:rPr lang="it-IT" dirty="0" err="1"/>
              <a:t>law</a:t>
            </a:r>
            <a:r>
              <a:rPr lang="it-IT" dirty="0"/>
              <a:t>):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257CEB-8029-7AE9-EB7F-0B058194977F}"/>
              </a:ext>
            </a:extLst>
          </p:cNvPr>
          <p:cNvSpPr txBox="1"/>
          <p:nvPr/>
        </p:nvSpPr>
        <p:spPr>
          <a:xfrm>
            <a:off x="516946" y="2871167"/>
            <a:ext cx="668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Decentralized</a:t>
            </a:r>
            <a:r>
              <a:rPr lang="it-IT" dirty="0"/>
              <a:t> case (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static</a:t>
            </a:r>
            <a:r>
              <a:rPr lang="it-IT" dirty="0"/>
              <a:t> output feedback control </a:t>
            </a:r>
            <a:r>
              <a:rPr lang="it-IT" dirty="0" err="1"/>
              <a:t>law</a:t>
            </a:r>
            <a:r>
              <a:rPr lang="it-IT" dirty="0"/>
              <a:t>):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A62C90-5B72-B426-6D49-AACB4C7C0485}"/>
              </a:ext>
            </a:extLst>
          </p:cNvPr>
          <p:cNvSpPr txBox="1"/>
          <p:nvPr/>
        </p:nvSpPr>
        <p:spPr>
          <a:xfrm>
            <a:off x="535234" y="4139177"/>
            <a:ext cx="668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Distributed case (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static</a:t>
            </a:r>
            <a:r>
              <a:rPr lang="it-IT" dirty="0"/>
              <a:t> output feedback control </a:t>
            </a:r>
            <a:r>
              <a:rPr lang="it-IT" dirty="0" err="1"/>
              <a:t>law</a:t>
            </a:r>
            <a:r>
              <a:rPr lang="it-IT" dirty="0"/>
              <a:t>):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39C7BB4-DEE1-2515-499C-9298CAD9D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377" y="4742721"/>
            <a:ext cx="2495898" cy="4763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F1CE2FC-F9C9-8D2A-AA6C-C2CBB4D7A6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122" y="4531574"/>
            <a:ext cx="1714739" cy="7335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89C98F2-FBBE-E9CE-F833-501152401D0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5363" t="1" b="2472"/>
          <a:stretch/>
        </p:blipFill>
        <p:spPr>
          <a:xfrm>
            <a:off x="7215686" y="3729038"/>
            <a:ext cx="844695" cy="2415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0BCB5E-87A9-17D5-B0C1-60316B2135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5686" y="2297534"/>
            <a:ext cx="790685" cy="23815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240A52-0A74-0A94-7524-BA830B2556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0122" y="5271579"/>
            <a:ext cx="933580" cy="23815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8877C84-FC1D-9979-AA61-A064E25ECBC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8664" b="14914"/>
          <a:stretch/>
        </p:blipFill>
        <p:spPr>
          <a:xfrm>
            <a:off x="7223616" y="3450983"/>
            <a:ext cx="1495840" cy="2107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2944D6-4E21-C132-74DF-81E4927ECB3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42414" b="90415"/>
          <a:stretch/>
        </p:blipFill>
        <p:spPr>
          <a:xfrm>
            <a:off x="1" y="6393551"/>
            <a:ext cx="4572000" cy="4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40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1364</TotalTime>
  <Words>2986</Words>
  <Application>Microsoft Office PowerPoint</Application>
  <PresentationFormat>On-screen Show (4:3)</PresentationFormat>
  <Paragraphs>357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Menlo</vt:lpstr>
      <vt:lpstr>Wingdings</vt:lpstr>
      <vt:lpstr>POLI</vt:lpstr>
      <vt:lpstr>Titolo presentazione sottotitolo</vt:lpstr>
      <vt:lpstr>Problem Definition</vt:lpstr>
      <vt:lpstr>Mathematical model</vt:lpstr>
      <vt:lpstr>Linearization around the equilibrium point:</vt:lpstr>
      <vt:lpstr>Description of the system and Design Choices</vt:lpstr>
      <vt:lpstr>Division in Subsystems</vt:lpstr>
      <vt:lpstr>Open Loop Stability Analysis</vt:lpstr>
      <vt:lpstr>Control Architectures with State Feedback Control Laws</vt:lpstr>
      <vt:lpstr>Definition of Fixed Modes</vt:lpstr>
      <vt:lpstr>Fixed Modes Analysis</vt:lpstr>
      <vt:lpstr>Application of LMIs in Continuous Time (Standard Cases)</vt:lpstr>
      <vt:lpstr>Application of LMIs in Discrete Time (Standard Cases)</vt:lpstr>
      <vt:lpstr>Application of LMIs in Continuous Time (H_2 minimization of G_zw)</vt:lpstr>
      <vt:lpstr>Application of LMIs in Discrete Time (H_2 minimization of G_zw)</vt:lpstr>
      <vt:lpstr>Matlab Variables</vt:lpstr>
      <vt:lpstr>Continuous time Control effort 1</vt:lpstr>
      <vt:lpstr>Continuous time Control effort 2</vt:lpstr>
      <vt:lpstr>Centralized control Trajectories (Continuous time)</vt:lpstr>
      <vt:lpstr>Centralized control Trajectories (Discrete time)</vt:lpstr>
      <vt:lpstr>Centralized control Eigenvalues (Continuous time)</vt:lpstr>
      <vt:lpstr>Centralized control Eigenvalues (Discrete time)</vt:lpstr>
      <vt:lpstr>Decentralized control Trajectories (Continuous time)</vt:lpstr>
      <vt:lpstr>Decentralized control Trajectories (Discrete time)</vt:lpstr>
      <vt:lpstr>Decentralized control Eigenvalues (Continuous time)</vt:lpstr>
      <vt:lpstr>Decentralized control Eigenvalues (Discrete time)</vt:lpstr>
      <vt:lpstr>Distributed 1 control Trajectories (Continuous time)</vt:lpstr>
      <vt:lpstr>Distributed 1 control Trajectories (Discrete time)</vt:lpstr>
      <vt:lpstr>Distributed 1 control Eigenvalues (Continuous time)</vt:lpstr>
      <vt:lpstr>Distributed 1 control Eigenvalues (Discrete time)</vt:lpstr>
      <vt:lpstr>Distributed 2 control Trajectories (Continuous time)</vt:lpstr>
      <vt:lpstr>Distributed 2 control Trajectories (Discrete time)</vt:lpstr>
      <vt:lpstr>Distributed 2 control Eigenvalues (Continuous time)</vt:lpstr>
      <vt:lpstr>Distributed 2 control Eigenvalues (Discrete time)</vt:lpstr>
      <vt:lpstr>Comments on the Results</vt:lpstr>
      <vt:lpstr>Low Coupling between the Rooms</vt:lpstr>
      <vt:lpstr>Real applicability of the Solution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Andrea Ricciardi</cp:lastModifiedBy>
  <cp:revision>167</cp:revision>
  <dcterms:created xsi:type="dcterms:W3CDTF">2015-05-26T12:27:57Z</dcterms:created>
  <dcterms:modified xsi:type="dcterms:W3CDTF">2023-12-19T19:59:45Z</dcterms:modified>
</cp:coreProperties>
</file>